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92" r:id="rId2"/>
    <p:sldId id="295" r:id="rId3"/>
    <p:sldId id="294" r:id="rId4"/>
    <p:sldId id="297" r:id="rId5"/>
    <p:sldId id="261" r:id="rId6"/>
    <p:sldId id="298" r:id="rId7"/>
    <p:sldId id="260" r:id="rId8"/>
    <p:sldId id="264" r:id="rId9"/>
    <p:sldId id="293" r:id="rId1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D1E341E7-FBE3-4B19-B78E-90E53514755B}">
          <p14:sldIdLst>
            <p14:sldId id="292"/>
            <p14:sldId id="295"/>
            <p14:sldId id="294"/>
            <p14:sldId id="297"/>
            <p14:sldId id="261"/>
            <p14:sldId id="298"/>
            <p14:sldId id="260"/>
            <p14:sldId id="264"/>
            <p14:sldId id="29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4435"/>
    <a:srgbClr val="8B2F25"/>
    <a:srgbClr val="99CCFF"/>
    <a:srgbClr val="F89EFA"/>
    <a:srgbClr val="B0FA9C"/>
    <a:srgbClr val="EBD5E3"/>
    <a:srgbClr val="CCECFF"/>
    <a:srgbClr val="896F88"/>
    <a:srgbClr val="58267E"/>
    <a:srgbClr val="E84C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912" autoAdjust="0"/>
    <p:restoredTop sz="63944" autoAdjust="0"/>
  </p:normalViewPr>
  <p:slideViewPr>
    <p:cSldViewPr snapToGrid="0">
      <p:cViewPr varScale="1">
        <p:scale>
          <a:sx n="64" d="100"/>
          <a:sy n="64" d="100"/>
        </p:scale>
        <p:origin x="192" y="344"/>
      </p:cViewPr>
      <p:guideLst/>
    </p:cSldViewPr>
  </p:slideViewPr>
  <p:notesTextViewPr>
    <p:cViewPr>
      <p:scale>
        <a:sx n="125" d="100"/>
        <a:sy n="125" d="100"/>
      </p:scale>
      <p:origin x="0" y="-524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2FEC59-4E43-479D-B992-146B33A5760A}" type="doc">
      <dgm:prSet loTypeId="urn:microsoft.com/office/officeart/2008/layout/LinedList" loCatId="list" qsTypeId="urn:microsoft.com/office/officeart/2005/8/quickstyle/simple1" qsCatId="simple" csTypeId="urn:microsoft.com/office/officeart/2005/8/colors/accent6_5" csCatId="accent6" phldr="1"/>
      <dgm:spPr/>
      <dgm:t>
        <a:bodyPr/>
        <a:lstStyle/>
        <a:p>
          <a:endParaRPr lang="it-IT"/>
        </a:p>
      </dgm:t>
    </dgm:pt>
    <dgm:pt modelId="{51208E64-A3C1-4EAA-BEAC-907D1C5B18C7}">
      <dgm:prSet phldrT="[Testo]" custT="1"/>
      <dgm:spPr/>
      <dgm:t>
        <a:bodyPr/>
        <a:lstStyle/>
        <a:p>
          <a:r>
            <a:rPr lang="it-IT" sz="2400" dirty="0">
              <a:latin typeface="Modern Love Caps" panose="04070805081001020A01" pitchFamily="82" charset="0"/>
            </a:rPr>
            <a:t>Adesione al trattamento</a:t>
          </a:r>
        </a:p>
      </dgm:t>
    </dgm:pt>
    <dgm:pt modelId="{E3D29A7C-D1AB-424A-BFD8-2AF8B100C98D}" type="parTrans" cxnId="{EABD889C-6D2C-4BDB-BD6B-A680DC0F09DA}">
      <dgm:prSet/>
      <dgm:spPr/>
      <dgm:t>
        <a:bodyPr/>
        <a:lstStyle/>
        <a:p>
          <a:endParaRPr lang="it-IT"/>
        </a:p>
      </dgm:t>
    </dgm:pt>
    <dgm:pt modelId="{80A47022-D80B-4942-9A2E-3882F0865101}" type="sibTrans" cxnId="{EABD889C-6D2C-4BDB-BD6B-A680DC0F09DA}">
      <dgm:prSet/>
      <dgm:spPr/>
      <dgm:t>
        <a:bodyPr/>
        <a:lstStyle/>
        <a:p>
          <a:endParaRPr lang="it-IT"/>
        </a:p>
      </dgm:t>
    </dgm:pt>
    <dgm:pt modelId="{22A2DFB4-6BEB-446F-A7FE-D8F3DED9927C}">
      <dgm:prSet phldrT="[Testo]" custT="1"/>
      <dgm:spPr/>
      <dgm:t>
        <a:bodyPr/>
        <a:lstStyle/>
        <a:p>
          <a:pPr marL="0" lvl="0" indent="0" algn="l" defTabSz="1244600">
            <a:lnSpc>
              <a:spcPct val="90000"/>
            </a:lnSpc>
            <a:spcBef>
              <a:spcPct val="0"/>
            </a:spcBef>
            <a:spcAft>
              <a:spcPct val="35000"/>
            </a:spcAft>
            <a:buNone/>
          </a:pPr>
          <a:r>
            <a:rPr lang="it-IT" sz="2400" kern="1200" dirty="0">
              <a:solidFill>
                <a:prstClr val="black">
                  <a:hueOff val="0"/>
                  <a:satOff val="0"/>
                  <a:lumOff val="0"/>
                  <a:alphaOff val="0"/>
                </a:prstClr>
              </a:solidFill>
              <a:latin typeface="Modern Love Caps" panose="04070805081001020A01" pitchFamily="82" charset="0"/>
              <a:ea typeface="+mn-ea"/>
              <a:cs typeface="+mn-cs"/>
            </a:rPr>
            <a:t>Possibilità di modificare la terapia</a:t>
          </a:r>
        </a:p>
      </dgm:t>
    </dgm:pt>
    <dgm:pt modelId="{4070C69E-6E52-4EE1-A1C7-B4A93F8F4E52}" type="parTrans" cxnId="{FBE62A01-3EA1-43CE-9503-C8A22AA88492}">
      <dgm:prSet/>
      <dgm:spPr/>
      <dgm:t>
        <a:bodyPr/>
        <a:lstStyle/>
        <a:p>
          <a:endParaRPr lang="it-IT"/>
        </a:p>
      </dgm:t>
    </dgm:pt>
    <dgm:pt modelId="{0AC8F5E2-A07A-4C3C-BC61-C1B99AC17D0F}" type="sibTrans" cxnId="{FBE62A01-3EA1-43CE-9503-C8A22AA88492}">
      <dgm:prSet/>
      <dgm:spPr/>
      <dgm:t>
        <a:bodyPr/>
        <a:lstStyle/>
        <a:p>
          <a:endParaRPr lang="it-IT"/>
        </a:p>
      </dgm:t>
    </dgm:pt>
    <dgm:pt modelId="{C7357AFA-FF21-4E5B-84D5-D78A78170CDA}">
      <dgm:prSet phldrT="[Testo]" custT="1"/>
      <dgm:spPr/>
      <dgm:t>
        <a:bodyPr/>
        <a:lstStyle/>
        <a:p>
          <a:pPr marL="0" lvl="0" indent="0" algn="l" defTabSz="1244600">
            <a:lnSpc>
              <a:spcPct val="90000"/>
            </a:lnSpc>
            <a:spcBef>
              <a:spcPct val="0"/>
            </a:spcBef>
            <a:spcAft>
              <a:spcPct val="35000"/>
            </a:spcAft>
            <a:buNone/>
          </a:pPr>
          <a:r>
            <a:rPr lang="it-IT" sz="2400" kern="1200" dirty="0">
              <a:solidFill>
                <a:prstClr val="black">
                  <a:hueOff val="0"/>
                  <a:satOff val="0"/>
                  <a:lumOff val="0"/>
                  <a:alphaOff val="0"/>
                </a:prstClr>
              </a:solidFill>
              <a:latin typeface="Modern Love Caps" panose="04070805081001020A01" pitchFamily="82" charset="0"/>
              <a:ea typeface="+mn-ea"/>
              <a:cs typeface="+mn-cs"/>
            </a:rPr>
            <a:t>Sicurezza emotiva</a:t>
          </a:r>
        </a:p>
      </dgm:t>
    </dgm:pt>
    <dgm:pt modelId="{96FC2252-6CF2-4332-8A3A-914BEF2AAD6E}" type="parTrans" cxnId="{23B89863-BB08-41A4-AAD0-7EBC7D4AD3C3}">
      <dgm:prSet/>
      <dgm:spPr/>
      <dgm:t>
        <a:bodyPr/>
        <a:lstStyle/>
        <a:p>
          <a:endParaRPr lang="it-IT"/>
        </a:p>
      </dgm:t>
    </dgm:pt>
    <dgm:pt modelId="{29F723F9-B6C2-4FB6-8CE6-9A61053CBA01}" type="sibTrans" cxnId="{23B89863-BB08-41A4-AAD0-7EBC7D4AD3C3}">
      <dgm:prSet/>
      <dgm:spPr/>
      <dgm:t>
        <a:bodyPr/>
        <a:lstStyle/>
        <a:p>
          <a:endParaRPr lang="it-IT"/>
        </a:p>
      </dgm:t>
    </dgm:pt>
    <dgm:pt modelId="{903AC878-4767-4A40-AEC0-4B5234C6582B}">
      <dgm:prSet phldrT="[Testo]" custT="1"/>
      <dgm:spPr/>
      <dgm:t>
        <a:bodyPr/>
        <a:lstStyle/>
        <a:p>
          <a:r>
            <a:rPr lang="it-IT" sz="2400" dirty="0">
              <a:latin typeface="Modern Love Caps" panose="04070805081001020A01" pitchFamily="82" charset="0"/>
            </a:rPr>
            <a:t>Miglioramento degli </a:t>
          </a:r>
          <a:r>
            <a:rPr lang="it-IT" sz="2400" dirty="0" err="1">
              <a:latin typeface="Modern Love Caps" panose="04070805081001020A01" pitchFamily="82" charset="0"/>
            </a:rPr>
            <a:t>outcome</a:t>
          </a:r>
          <a:r>
            <a:rPr lang="it-IT" sz="2400" dirty="0">
              <a:latin typeface="Modern Love Caps" panose="04070805081001020A01" pitchFamily="82" charset="0"/>
            </a:rPr>
            <a:t> clinici</a:t>
          </a:r>
        </a:p>
      </dgm:t>
    </dgm:pt>
    <dgm:pt modelId="{53B8A227-9746-4703-83AA-4A3CCEC9A580}" type="parTrans" cxnId="{C78FEAE2-E728-4E31-875B-C6EE5F01D6F2}">
      <dgm:prSet/>
      <dgm:spPr/>
      <dgm:t>
        <a:bodyPr/>
        <a:lstStyle/>
        <a:p>
          <a:endParaRPr lang="it-IT"/>
        </a:p>
      </dgm:t>
    </dgm:pt>
    <dgm:pt modelId="{5E81523A-FC78-4E15-A350-A43D6A008036}" type="sibTrans" cxnId="{C78FEAE2-E728-4E31-875B-C6EE5F01D6F2}">
      <dgm:prSet/>
      <dgm:spPr/>
      <dgm:t>
        <a:bodyPr/>
        <a:lstStyle/>
        <a:p>
          <a:endParaRPr lang="it-IT"/>
        </a:p>
      </dgm:t>
    </dgm:pt>
    <dgm:pt modelId="{3FDEA5DC-E9DA-450F-A842-8D2AC4A16794}">
      <dgm:prSet phldrT="[Testo]" custT="1"/>
      <dgm:spPr/>
      <dgm:t>
        <a:bodyPr/>
        <a:lstStyle/>
        <a:p>
          <a:r>
            <a:rPr lang="it-IT" sz="2400" dirty="0">
              <a:latin typeface="Modern Love Caps" panose="04070805081001020A01" pitchFamily="82" charset="0"/>
            </a:rPr>
            <a:t>Diminuzione drop out</a:t>
          </a:r>
        </a:p>
      </dgm:t>
    </dgm:pt>
    <dgm:pt modelId="{91CB4BD0-89A1-4BD3-9827-1DA7562C878D}" type="parTrans" cxnId="{A6CD0908-A13F-473A-ABB6-7CF02EAEEE6F}">
      <dgm:prSet/>
      <dgm:spPr/>
      <dgm:t>
        <a:bodyPr/>
        <a:lstStyle/>
        <a:p>
          <a:endParaRPr lang="it-IT"/>
        </a:p>
      </dgm:t>
    </dgm:pt>
    <dgm:pt modelId="{892EC41E-DC1F-4503-8C0E-AF6249402CA5}" type="sibTrans" cxnId="{A6CD0908-A13F-473A-ABB6-7CF02EAEEE6F}">
      <dgm:prSet/>
      <dgm:spPr/>
      <dgm:t>
        <a:bodyPr/>
        <a:lstStyle/>
        <a:p>
          <a:endParaRPr lang="it-IT"/>
        </a:p>
      </dgm:t>
    </dgm:pt>
    <dgm:pt modelId="{296F0825-AC71-4A23-B130-3FA4EDFFD4CF}" type="pres">
      <dgm:prSet presAssocID="{A42FEC59-4E43-479D-B992-146B33A5760A}" presName="vert0" presStyleCnt="0">
        <dgm:presLayoutVars>
          <dgm:dir/>
          <dgm:animOne val="branch"/>
          <dgm:animLvl val="lvl"/>
        </dgm:presLayoutVars>
      </dgm:prSet>
      <dgm:spPr/>
    </dgm:pt>
    <dgm:pt modelId="{D6A38D5E-6778-46C0-9B89-E708C340970F}" type="pres">
      <dgm:prSet presAssocID="{51208E64-A3C1-4EAA-BEAC-907D1C5B18C7}" presName="thickLine" presStyleLbl="alignNode1" presStyleIdx="0" presStyleCnt="5"/>
      <dgm:spPr/>
    </dgm:pt>
    <dgm:pt modelId="{A38725D9-2E7B-43B1-8A5D-0A885B55AE35}" type="pres">
      <dgm:prSet presAssocID="{51208E64-A3C1-4EAA-BEAC-907D1C5B18C7}" presName="horz1" presStyleCnt="0"/>
      <dgm:spPr/>
    </dgm:pt>
    <dgm:pt modelId="{06BA4AD9-0EA5-4E3F-9C55-BCC081B7D742}" type="pres">
      <dgm:prSet presAssocID="{51208E64-A3C1-4EAA-BEAC-907D1C5B18C7}" presName="tx1" presStyleLbl="revTx" presStyleIdx="0" presStyleCnt="5" custLinFactNeighborY="-2363"/>
      <dgm:spPr/>
    </dgm:pt>
    <dgm:pt modelId="{5806267A-2EA7-4AC6-9065-28A1FF7F1AD9}" type="pres">
      <dgm:prSet presAssocID="{51208E64-A3C1-4EAA-BEAC-907D1C5B18C7}" presName="vert1" presStyleCnt="0"/>
      <dgm:spPr/>
    </dgm:pt>
    <dgm:pt modelId="{854CD1C4-113C-457D-AA0D-7272B75B427A}" type="pres">
      <dgm:prSet presAssocID="{C7357AFA-FF21-4E5B-84D5-D78A78170CDA}" presName="thickLine" presStyleLbl="alignNode1" presStyleIdx="1" presStyleCnt="5"/>
      <dgm:spPr/>
    </dgm:pt>
    <dgm:pt modelId="{474B0C35-BEB8-4554-B7D7-D4FAC900BFA2}" type="pres">
      <dgm:prSet presAssocID="{C7357AFA-FF21-4E5B-84D5-D78A78170CDA}" presName="horz1" presStyleCnt="0"/>
      <dgm:spPr/>
    </dgm:pt>
    <dgm:pt modelId="{307A8E90-9CE8-4FCA-8CD6-2C761A07F8F3}" type="pres">
      <dgm:prSet presAssocID="{C7357AFA-FF21-4E5B-84D5-D78A78170CDA}" presName="tx1" presStyleLbl="revTx" presStyleIdx="1" presStyleCnt="5"/>
      <dgm:spPr/>
    </dgm:pt>
    <dgm:pt modelId="{7B3B91D1-98D9-42EC-AC36-332963381224}" type="pres">
      <dgm:prSet presAssocID="{C7357AFA-FF21-4E5B-84D5-D78A78170CDA}" presName="vert1" presStyleCnt="0"/>
      <dgm:spPr/>
    </dgm:pt>
    <dgm:pt modelId="{3DA9CDB0-A12E-445E-B90F-E6526502831B}" type="pres">
      <dgm:prSet presAssocID="{22A2DFB4-6BEB-446F-A7FE-D8F3DED9927C}" presName="thickLine" presStyleLbl="alignNode1" presStyleIdx="2" presStyleCnt="5"/>
      <dgm:spPr/>
    </dgm:pt>
    <dgm:pt modelId="{E280EBDD-D0BE-42A4-A4E4-49F26ED077B1}" type="pres">
      <dgm:prSet presAssocID="{22A2DFB4-6BEB-446F-A7FE-D8F3DED9927C}" presName="horz1" presStyleCnt="0"/>
      <dgm:spPr/>
    </dgm:pt>
    <dgm:pt modelId="{9FB56B7B-DF8E-4CD1-86E1-4459A40215CE}" type="pres">
      <dgm:prSet presAssocID="{22A2DFB4-6BEB-446F-A7FE-D8F3DED9927C}" presName="tx1" presStyleLbl="revTx" presStyleIdx="2" presStyleCnt="5"/>
      <dgm:spPr/>
    </dgm:pt>
    <dgm:pt modelId="{C3EC6F51-27F9-4D2F-A40C-DFB1175F3B90}" type="pres">
      <dgm:prSet presAssocID="{22A2DFB4-6BEB-446F-A7FE-D8F3DED9927C}" presName="vert1" presStyleCnt="0"/>
      <dgm:spPr/>
    </dgm:pt>
    <dgm:pt modelId="{08653836-F298-4EDE-AF4B-9B35F8F5BDCD}" type="pres">
      <dgm:prSet presAssocID="{903AC878-4767-4A40-AEC0-4B5234C6582B}" presName="thickLine" presStyleLbl="alignNode1" presStyleIdx="3" presStyleCnt="5"/>
      <dgm:spPr/>
    </dgm:pt>
    <dgm:pt modelId="{942A5B3B-2F73-40EC-B89B-A25DA4319E01}" type="pres">
      <dgm:prSet presAssocID="{903AC878-4767-4A40-AEC0-4B5234C6582B}" presName="horz1" presStyleCnt="0"/>
      <dgm:spPr/>
    </dgm:pt>
    <dgm:pt modelId="{BF7C3E16-9D7F-45EA-B735-2984B06D6E61}" type="pres">
      <dgm:prSet presAssocID="{903AC878-4767-4A40-AEC0-4B5234C6582B}" presName="tx1" presStyleLbl="revTx" presStyleIdx="3" presStyleCnt="5"/>
      <dgm:spPr/>
    </dgm:pt>
    <dgm:pt modelId="{6B9D93B8-9B19-45E0-B930-B85CC4C6655F}" type="pres">
      <dgm:prSet presAssocID="{903AC878-4767-4A40-AEC0-4B5234C6582B}" presName="vert1" presStyleCnt="0"/>
      <dgm:spPr/>
    </dgm:pt>
    <dgm:pt modelId="{C24081A7-36D9-477C-97F0-16E34A066330}" type="pres">
      <dgm:prSet presAssocID="{3FDEA5DC-E9DA-450F-A842-8D2AC4A16794}" presName="thickLine" presStyleLbl="alignNode1" presStyleIdx="4" presStyleCnt="5"/>
      <dgm:spPr/>
    </dgm:pt>
    <dgm:pt modelId="{EC45EA38-DD25-41CC-895D-31E1A0A6BAA5}" type="pres">
      <dgm:prSet presAssocID="{3FDEA5DC-E9DA-450F-A842-8D2AC4A16794}" presName="horz1" presStyleCnt="0"/>
      <dgm:spPr/>
    </dgm:pt>
    <dgm:pt modelId="{F95F2ECA-49D4-416D-9CDA-05DC16140D38}" type="pres">
      <dgm:prSet presAssocID="{3FDEA5DC-E9DA-450F-A842-8D2AC4A16794}" presName="tx1" presStyleLbl="revTx" presStyleIdx="4" presStyleCnt="5"/>
      <dgm:spPr/>
    </dgm:pt>
    <dgm:pt modelId="{A9353736-1E56-45E3-8682-2A1314BA105A}" type="pres">
      <dgm:prSet presAssocID="{3FDEA5DC-E9DA-450F-A842-8D2AC4A16794}" presName="vert1" presStyleCnt="0"/>
      <dgm:spPr/>
    </dgm:pt>
  </dgm:ptLst>
  <dgm:cxnLst>
    <dgm:cxn modelId="{FBE62A01-3EA1-43CE-9503-C8A22AA88492}" srcId="{A42FEC59-4E43-479D-B992-146B33A5760A}" destId="{22A2DFB4-6BEB-446F-A7FE-D8F3DED9927C}" srcOrd="2" destOrd="0" parTransId="{4070C69E-6E52-4EE1-A1C7-B4A93F8F4E52}" sibTransId="{0AC8F5E2-A07A-4C3C-BC61-C1B99AC17D0F}"/>
    <dgm:cxn modelId="{A6CD0908-A13F-473A-ABB6-7CF02EAEEE6F}" srcId="{A42FEC59-4E43-479D-B992-146B33A5760A}" destId="{3FDEA5DC-E9DA-450F-A842-8D2AC4A16794}" srcOrd="4" destOrd="0" parTransId="{91CB4BD0-89A1-4BD3-9827-1DA7562C878D}" sibTransId="{892EC41E-DC1F-4503-8C0E-AF6249402CA5}"/>
    <dgm:cxn modelId="{ED42F108-2F9C-4088-B93F-8F3256E4581A}" type="presOf" srcId="{903AC878-4767-4A40-AEC0-4B5234C6582B}" destId="{BF7C3E16-9D7F-45EA-B735-2984B06D6E61}" srcOrd="0" destOrd="0" presId="urn:microsoft.com/office/officeart/2008/layout/LinedList"/>
    <dgm:cxn modelId="{0D421813-6DDC-4A72-B3EB-ACC35EBB183B}" type="presOf" srcId="{51208E64-A3C1-4EAA-BEAC-907D1C5B18C7}" destId="{06BA4AD9-0EA5-4E3F-9C55-BCC081B7D742}" srcOrd="0" destOrd="0" presId="urn:microsoft.com/office/officeart/2008/layout/LinedList"/>
    <dgm:cxn modelId="{D5E98144-D158-4C76-A7B6-C0612611B4C9}" type="presOf" srcId="{A42FEC59-4E43-479D-B992-146B33A5760A}" destId="{296F0825-AC71-4A23-B130-3FA4EDFFD4CF}" srcOrd="0" destOrd="0" presId="urn:microsoft.com/office/officeart/2008/layout/LinedList"/>
    <dgm:cxn modelId="{A458B062-4DB7-4AC3-BC0A-FB000F2CC97B}" type="presOf" srcId="{C7357AFA-FF21-4E5B-84D5-D78A78170CDA}" destId="{307A8E90-9CE8-4FCA-8CD6-2C761A07F8F3}" srcOrd="0" destOrd="0" presId="urn:microsoft.com/office/officeart/2008/layout/LinedList"/>
    <dgm:cxn modelId="{23B89863-BB08-41A4-AAD0-7EBC7D4AD3C3}" srcId="{A42FEC59-4E43-479D-B992-146B33A5760A}" destId="{C7357AFA-FF21-4E5B-84D5-D78A78170CDA}" srcOrd="1" destOrd="0" parTransId="{96FC2252-6CF2-4332-8A3A-914BEF2AAD6E}" sibTransId="{29F723F9-B6C2-4FB6-8CE6-9A61053CBA01}"/>
    <dgm:cxn modelId="{EABD889C-6D2C-4BDB-BD6B-A680DC0F09DA}" srcId="{A42FEC59-4E43-479D-B992-146B33A5760A}" destId="{51208E64-A3C1-4EAA-BEAC-907D1C5B18C7}" srcOrd="0" destOrd="0" parTransId="{E3D29A7C-D1AB-424A-BFD8-2AF8B100C98D}" sibTransId="{80A47022-D80B-4942-9A2E-3882F0865101}"/>
    <dgm:cxn modelId="{C78FEAE2-E728-4E31-875B-C6EE5F01D6F2}" srcId="{A42FEC59-4E43-479D-B992-146B33A5760A}" destId="{903AC878-4767-4A40-AEC0-4B5234C6582B}" srcOrd="3" destOrd="0" parTransId="{53B8A227-9746-4703-83AA-4A3CCEC9A580}" sibTransId="{5E81523A-FC78-4E15-A350-A43D6A008036}"/>
    <dgm:cxn modelId="{2B3667E5-A7BE-48E9-9429-1A24E69E0B1A}" type="presOf" srcId="{3FDEA5DC-E9DA-450F-A842-8D2AC4A16794}" destId="{F95F2ECA-49D4-416D-9CDA-05DC16140D38}" srcOrd="0" destOrd="0" presId="urn:microsoft.com/office/officeart/2008/layout/LinedList"/>
    <dgm:cxn modelId="{6A0135EF-163A-41DD-8D06-41187C598CFA}" type="presOf" srcId="{22A2DFB4-6BEB-446F-A7FE-D8F3DED9927C}" destId="{9FB56B7B-DF8E-4CD1-86E1-4459A40215CE}" srcOrd="0" destOrd="0" presId="urn:microsoft.com/office/officeart/2008/layout/LinedList"/>
    <dgm:cxn modelId="{50DEA678-6F73-4159-BF63-189A68B714A9}" type="presParOf" srcId="{296F0825-AC71-4A23-B130-3FA4EDFFD4CF}" destId="{D6A38D5E-6778-46C0-9B89-E708C340970F}" srcOrd="0" destOrd="0" presId="urn:microsoft.com/office/officeart/2008/layout/LinedList"/>
    <dgm:cxn modelId="{0E0A070D-F0DE-4EF8-B8F7-DA2416BA98EE}" type="presParOf" srcId="{296F0825-AC71-4A23-B130-3FA4EDFFD4CF}" destId="{A38725D9-2E7B-43B1-8A5D-0A885B55AE35}" srcOrd="1" destOrd="0" presId="urn:microsoft.com/office/officeart/2008/layout/LinedList"/>
    <dgm:cxn modelId="{A580454E-717F-4971-9504-D68ECAD2EB6E}" type="presParOf" srcId="{A38725D9-2E7B-43B1-8A5D-0A885B55AE35}" destId="{06BA4AD9-0EA5-4E3F-9C55-BCC081B7D742}" srcOrd="0" destOrd="0" presId="urn:microsoft.com/office/officeart/2008/layout/LinedList"/>
    <dgm:cxn modelId="{A13D4031-AFF9-4433-8210-F12B7BE6E31F}" type="presParOf" srcId="{A38725D9-2E7B-43B1-8A5D-0A885B55AE35}" destId="{5806267A-2EA7-4AC6-9065-28A1FF7F1AD9}" srcOrd="1" destOrd="0" presId="urn:microsoft.com/office/officeart/2008/layout/LinedList"/>
    <dgm:cxn modelId="{FF6C433F-8EEE-426D-B926-F3CA6EA454BF}" type="presParOf" srcId="{296F0825-AC71-4A23-B130-3FA4EDFFD4CF}" destId="{854CD1C4-113C-457D-AA0D-7272B75B427A}" srcOrd="2" destOrd="0" presId="urn:microsoft.com/office/officeart/2008/layout/LinedList"/>
    <dgm:cxn modelId="{D370CCD0-9180-42AF-B3E3-D7FF93898264}" type="presParOf" srcId="{296F0825-AC71-4A23-B130-3FA4EDFFD4CF}" destId="{474B0C35-BEB8-4554-B7D7-D4FAC900BFA2}" srcOrd="3" destOrd="0" presId="urn:microsoft.com/office/officeart/2008/layout/LinedList"/>
    <dgm:cxn modelId="{79B3EA10-A544-480B-B748-B7F0DDFBAC58}" type="presParOf" srcId="{474B0C35-BEB8-4554-B7D7-D4FAC900BFA2}" destId="{307A8E90-9CE8-4FCA-8CD6-2C761A07F8F3}" srcOrd="0" destOrd="0" presId="urn:microsoft.com/office/officeart/2008/layout/LinedList"/>
    <dgm:cxn modelId="{C97D391C-DAA4-4A41-8D4D-FDFDA4670E2B}" type="presParOf" srcId="{474B0C35-BEB8-4554-B7D7-D4FAC900BFA2}" destId="{7B3B91D1-98D9-42EC-AC36-332963381224}" srcOrd="1" destOrd="0" presId="urn:microsoft.com/office/officeart/2008/layout/LinedList"/>
    <dgm:cxn modelId="{CBD4D213-8030-453D-B30D-94EF00738C2B}" type="presParOf" srcId="{296F0825-AC71-4A23-B130-3FA4EDFFD4CF}" destId="{3DA9CDB0-A12E-445E-B90F-E6526502831B}" srcOrd="4" destOrd="0" presId="urn:microsoft.com/office/officeart/2008/layout/LinedList"/>
    <dgm:cxn modelId="{F793BFDC-D0A0-4C5F-B1BC-2A5616476813}" type="presParOf" srcId="{296F0825-AC71-4A23-B130-3FA4EDFFD4CF}" destId="{E280EBDD-D0BE-42A4-A4E4-49F26ED077B1}" srcOrd="5" destOrd="0" presId="urn:microsoft.com/office/officeart/2008/layout/LinedList"/>
    <dgm:cxn modelId="{1BBF6C9C-1E0A-43F2-AB2C-1F0060451159}" type="presParOf" srcId="{E280EBDD-D0BE-42A4-A4E4-49F26ED077B1}" destId="{9FB56B7B-DF8E-4CD1-86E1-4459A40215CE}" srcOrd="0" destOrd="0" presId="urn:microsoft.com/office/officeart/2008/layout/LinedList"/>
    <dgm:cxn modelId="{4565AB22-B845-4F99-90DA-E73E0012CEAD}" type="presParOf" srcId="{E280EBDD-D0BE-42A4-A4E4-49F26ED077B1}" destId="{C3EC6F51-27F9-4D2F-A40C-DFB1175F3B90}" srcOrd="1" destOrd="0" presId="urn:microsoft.com/office/officeart/2008/layout/LinedList"/>
    <dgm:cxn modelId="{ED3450E5-8BB3-422F-9D2B-FFB0EE523B9B}" type="presParOf" srcId="{296F0825-AC71-4A23-B130-3FA4EDFFD4CF}" destId="{08653836-F298-4EDE-AF4B-9B35F8F5BDCD}" srcOrd="6" destOrd="0" presId="urn:microsoft.com/office/officeart/2008/layout/LinedList"/>
    <dgm:cxn modelId="{458FA02A-D966-4ECE-B757-4C75E1880E5F}" type="presParOf" srcId="{296F0825-AC71-4A23-B130-3FA4EDFFD4CF}" destId="{942A5B3B-2F73-40EC-B89B-A25DA4319E01}" srcOrd="7" destOrd="0" presId="urn:microsoft.com/office/officeart/2008/layout/LinedList"/>
    <dgm:cxn modelId="{67319DC1-E732-499A-816D-1D2447E9626C}" type="presParOf" srcId="{942A5B3B-2F73-40EC-B89B-A25DA4319E01}" destId="{BF7C3E16-9D7F-45EA-B735-2984B06D6E61}" srcOrd="0" destOrd="0" presId="urn:microsoft.com/office/officeart/2008/layout/LinedList"/>
    <dgm:cxn modelId="{94CFB74C-621A-448E-9B45-8DC26FF6CB4F}" type="presParOf" srcId="{942A5B3B-2F73-40EC-B89B-A25DA4319E01}" destId="{6B9D93B8-9B19-45E0-B930-B85CC4C6655F}" srcOrd="1" destOrd="0" presId="urn:microsoft.com/office/officeart/2008/layout/LinedList"/>
    <dgm:cxn modelId="{8BB834FD-C80F-47A4-B316-5747ABB44810}" type="presParOf" srcId="{296F0825-AC71-4A23-B130-3FA4EDFFD4CF}" destId="{C24081A7-36D9-477C-97F0-16E34A066330}" srcOrd="8" destOrd="0" presId="urn:microsoft.com/office/officeart/2008/layout/LinedList"/>
    <dgm:cxn modelId="{7500A2C0-81C5-4B19-B713-F544D6611F7D}" type="presParOf" srcId="{296F0825-AC71-4A23-B130-3FA4EDFFD4CF}" destId="{EC45EA38-DD25-41CC-895D-31E1A0A6BAA5}" srcOrd="9" destOrd="0" presId="urn:microsoft.com/office/officeart/2008/layout/LinedList"/>
    <dgm:cxn modelId="{C00DD9EA-AACF-4F81-97E9-758D57F02791}" type="presParOf" srcId="{EC45EA38-DD25-41CC-895D-31E1A0A6BAA5}" destId="{F95F2ECA-49D4-416D-9CDA-05DC16140D38}" srcOrd="0" destOrd="0" presId="urn:microsoft.com/office/officeart/2008/layout/LinedList"/>
    <dgm:cxn modelId="{B4C6CECA-9AB7-45C9-B6C9-E71C2135E43D}" type="presParOf" srcId="{EC45EA38-DD25-41CC-895D-31E1A0A6BAA5}" destId="{A9353736-1E56-45E3-8682-2A1314BA105A}" srcOrd="1" destOrd="0" presId="urn:microsoft.com/office/officeart/2008/layout/LinedList"/>
  </dgm:cxnLst>
  <dgm:bg>
    <a:noFill/>
  </dgm:bg>
  <dgm:whole>
    <a:ln>
      <a:noFill/>
    </a:ln>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A38D5E-6778-46C0-9B89-E708C340970F}">
      <dsp:nvSpPr>
        <dsp:cNvPr id="0" name=""/>
        <dsp:cNvSpPr/>
      </dsp:nvSpPr>
      <dsp:spPr>
        <a:xfrm>
          <a:off x="0" y="407"/>
          <a:ext cx="4604750" cy="0"/>
        </a:xfrm>
        <a:prstGeom prst="line">
          <a:avLst/>
        </a:prstGeom>
        <a:solidFill>
          <a:schemeClr val="accent6">
            <a:alpha val="90000"/>
            <a:hueOff val="0"/>
            <a:satOff val="0"/>
            <a:lumOff val="0"/>
            <a:alphaOff val="0"/>
          </a:schemeClr>
        </a:solidFill>
        <a:ln w="1905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BA4AD9-0EA5-4E3F-9C55-BCC081B7D742}">
      <dsp:nvSpPr>
        <dsp:cNvPr id="0" name=""/>
        <dsp:cNvSpPr/>
      </dsp:nvSpPr>
      <dsp:spPr>
        <a:xfrm>
          <a:off x="0" y="0"/>
          <a:ext cx="4604750" cy="667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kern="1200" dirty="0">
              <a:latin typeface="Modern Love Caps" panose="04070805081001020A01" pitchFamily="82" charset="0"/>
            </a:rPr>
            <a:t>Adesione al trattamento</a:t>
          </a:r>
        </a:p>
      </dsp:txBody>
      <dsp:txXfrm>
        <a:off x="0" y="0"/>
        <a:ext cx="4604750" cy="667065"/>
      </dsp:txXfrm>
    </dsp:sp>
    <dsp:sp modelId="{854CD1C4-113C-457D-AA0D-7272B75B427A}">
      <dsp:nvSpPr>
        <dsp:cNvPr id="0" name=""/>
        <dsp:cNvSpPr/>
      </dsp:nvSpPr>
      <dsp:spPr>
        <a:xfrm>
          <a:off x="0" y="667472"/>
          <a:ext cx="4604750" cy="0"/>
        </a:xfrm>
        <a:prstGeom prst="line">
          <a:avLst/>
        </a:prstGeom>
        <a:solidFill>
          <a:schemeClr val="accent6">
            <a:alpha val="90000"/>
            <a:hueOff val="0"/>
            <a:satOff val="0"/>
            <a:lumOff val="0"/>
            <a:alphaOff val="-10000"/>
          </a:schemeClr>
        </a:solidFill>
        <a:ln w="19050" cap="flat" cmpd="sng" algn="ctr">
          <a:solidFill>
            <a:schemeClr val="accent6">
              <a:alpha val="90000"/>
              <a:hueOff val="0"/>
              <a:satOff val="0"/>
              <a:lumOff val="0"/>
              <a:alphaOff val="-1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7A8E90-9CE8-4FCA-8CD6-2C761A07F8F3}">
      <dsp:nvSpPr>
        <dsp:cNvPr id="0" name=""/>
        <dsp:cNvSpPr/>
      </dsp:nvSpPr>
      <dsp:spPr>
        <a:xfrm>
          <a:off x="0" y="667472"/>
          <a:ext cx="4604750" cy="667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244600">
            <a:lnSpc>
              <a:spcPct val="90000"/>
            </a:lnSpc>
            <a:spcBef>
              <a:spcPct val="0"/>
            </a:spcBef>
            <a:spcAft>
              <a:spcPct val="35000"/>
            </a:spcAft>
            <a:buNone/>
          </a:pPr>
          <a:r>
            <a:rPr lang="it-IT" sz="2400" kern="1200" dirty="0">
              <a:solidFill>
                <a:prstClr val="black">
                  <a:hueOff val="0"/>
                  <a:satOff val="0"/>
                  <a:lumOff val="0"/>
                  <a:alphaOff val="0"/>
                </a:prstClr>
              </a:solidFill>
              <a:latin typeface="Modern Love Caps" panose="04070805081001020A01" pitchFamily="82" charset="0"/>
              <a:ea typeface="+mn-ea"/>
              <a:cs typeface="+mn-cs"/>
            </a:rPr>
            <a:t>Sicurezza emotiva</a:t>
          </a:r>
        </a:p>
      </dsp:txBody>
      <dsp:txXfrm>
        <a:off x="0" y="667472"/>
        <a:ext cx="4604750" cy="667065"/>
      </dsp:txXfrm>
    </dsp:sp>
    <dsp:sp modelId="{3DA9CDB0-A12E-445E-B90F-E6526502831B}">
      <dsp:nvSpPr>
        <dsp:cNvPr id="0" name=""/>
        <dsp:cNvSpPr/>
      </dsp:nvSpPr>
      <dsp:spPr>
        <a:xfrm>
          <a:off x="0" y="1334537"/>
          <a:ext cx="4604750" cy="0"/>
        </a:xfrm>
        <a:prstGeom prst="line">
          <a:avLst/>
        </a:prstGeom>
        <a:solidFill>
          <a:schemeClr val="accent6">
            <a:alpha val="90000"/>
            <a:hueOff val="0"/>
            <a:satOff val="0"/>
            <a:lumOff val="0"/>
            <a:alphaOff val="-20000"/>
          </a:schemeClr>
        </a:solidFill>
        <a:ln w="19050" cap="flat" cmpd="sng" algn="ctr">
          <a:solidFill>
            <a:schemeClr val="accent6">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B56B7B-DF8E-4CD1-86E1-4459A40215CE}">
      <dsp:nvSpPr>
        <dsp:cNvPr id="0" name=""/>
        <dsp:cNvSpPr/>
      </dsp:nvSpPr>
      <dsp:spPr>
        <a:xfrm>
          <a:off x="0" y="1334537"/>
          <a:ext cx="4604750" cy="667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244600">
            <a:lnSpc>
              <a:spcPct val="90000"/>
            </a:lnSpc>
            <a:spcBef>
              <a:spcPct val="0"/>
            </a:spcBef>
            <a:spcAft>
              <a:spcPct val="35000"/>
            </a:spcAft>
            <a:buNone/>
          </a:pPr>
          <a:r>
            <a:rPr lang="it-IT" sz="2400" kern="1200" dirty="0">
              <a:solidFill>
                <a:prstClr val="black">
                  <a:hueOff val="0"/>
                  <a:satOff val="0"/>
                  <a:lumOff val="0"/>
                  <a:alphaOff val="0"/>
                </a:prstClr>
              </a:solidFill>
              <a:latin typeface="Modern Love Caps" panose="04070805081001020A01" pitchFamily="82" charset="0"/>
              <a:ea typeface="+mn-ea"/>
              <a:cs typeface="+mn-cs"/>
            </a:rPr>
            <a:t>Possibilità di modificare la terapia</a:t>
          </a:r>
        </a:p>
      </dsp:txBody>
      <dsp:txXfrm>
        <a:off x="0" y="1334537"/>
        <a:ext cx="4604750" cy="667065"/>
      </dsp:txXfrm>
    </dsp:sp>
    <dsp:sp modelId="{08653836-F298-4EDE-AF4B-9B35F8F5BDCD}">
      <dsp:nvSpPr>
        <dsp:cNvPr id="0" name=""/>
        <dsp:cNvSpPr/>
      </dsp:nvSpPr>
      <dsp:spPr>
        <a:xfrm>
          <a:off x="0" y="2001603"/>
          <a:ext cx="4604750" cy="0"/>
        </a:xfrm>
        <a:prstGeom prst="line">
          <a:avLst/>
        </a:prstGeom>
        <a:solidFill>
          <a:schemeClr val="accent6">
            <a:alpha val="90000"/>
            <a:hueOff val="0"/>
            <a:satOff val="0"/>
            <a:lumOff val="0"/>
            <a:alphaOff val="-30000"/>
          </a:schemeClr>
        </a:solidFill>
        <a:ln w="19050" cap="flat" cmpd="sng" algn="ctr">
          <a:solidFill>
            <a:schemeClr val="accent6">
              <a:alpha val="90000"/>
              <a:hueOff val="0"/>
              <a:satOff val="0"/>
              <a:lumOff val="0"/>
              <a:alphaOff val="-3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7C3E16-9D7F-45EA-B735-2984B06D6E61}">
      <dsp:nvSpPr>
        <dsp:cNvPr id="0" name=""/>
        <dsp:cNvSpPr/>
      </dsp:nvSpPr>
      <dsp:spPr>
        <a:xfrm>
          <a:off x="0" y="2001603"/>
          <a:ext cx="4604750" cy="667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kern="1200" dirty="0">
              <a:latin typeface="Modern Love Caps" panose="04070805081001020A01" pitchFamily="82" charset="0"/>
            </a:rPr>
            <a:t>Miglioramento degli </a:t>
          </a:r>
          <a:r>
            <a:rPr lang="it-IT" sz="2400" kern="1200" dirty="0" err="1">
              <a:latin typeface="Modern Love Caps" panose="04070805081001020A01" pitchFamily="82" charset="0"/>
            </a:rPr>
            <a:t>outcome</a:t>
          </a:r>
          <a:r>
            <a:rPr lang="it-IT" sz="2400" kern="1200" dirty="0">
              <a:latin typeface="Modern Love Caps" panose="04070805081001020A01" pitchFamily="82" charset="0"/>
            </a:rPr>
            <a:t> clinici</a:t>
          </a:r>
        </a:p>
      </dsp:txBody>
      <dsp:txXfrm>
        <a:off x="0" y="2001603"/>
        <a:ext cx="4604750" cy="667065"/>
      </dsp:txXfrm>
    </dsp:sp>
    <dsp:sp modelId="{C24081A7-36D9-477C-97F0-16E34A066330}">
      <dsp:nvSpPr>
        <dsp:cNvPr id="0" name=""/>
        <dsp:cNvSpPr/>
      </dsp:nvSpPr>
      <dsp:spPr>
        <a:xfrm>
          <a:off x="0" y="2668668"/>
          <a:ext cx="4604750" cy="0"/>
        </a:xfrm>
        <a:prstGeom prst="line">
          <a:avLst/>
        </a:prstGeom>
        <a:solidFill>
          <a:schemeClr val="accent6">
            <a:alpha val="90000"/>
            <a:hueOff val="0"/>
            <a:satOff val="0"/>
            <a:lumOff val="0"/>
            <a:alphaOff val="-40000"/>
          </a:schemeClr>
        </a:solidFill>
        <a:ln w="19050" cap="flat" cmpd="sng" algn="ctr">
          <a:solidFill>
            <a:schemeClr val="accent6">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5F2ECA-49D4-416D-9CDA-05DC16140D38}">
      <dsp:nvSpPr>
        <dsp:cNvPr id="0" name=""/>
        <dsp:cNvSpPr/>
      </dsp:nvSpPr>
      <dsp:spPr>
        <a:xfrm>
          <a:off x="0" y="2668668"/>
          <a:ext cx="4604750" cy="667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kern="1200" dirty="0">
              <a:latin typeface="Modern Love Caps" panose="04070805081001020A01" pitchFamily="82" charset="0"/>
            </a:rPr>
            <a:t>Diminuzione drop out</a:t>
          </a:r>
        </a:p>
      </dsp:txBody>
      <dsp:txXfrm>
        <a:off x="0" y="2668668"/>
        <a:ext cx="4604750" cy="66706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D9BA09-74E0-4CF5-B9A8-D3B17BFB82A6}" type="datetimeFigureOut">
              <a:rPr lang="it-IT" smtClean="0"/>
              <a:t>10/05/24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66CD64-1313-4F95-9386-EAA284F2A772}" type="slidenum">
              <a:rPr lang="it-IT" smtClean="0"/>
              <a:t>‹N›</a:t>
            </a:fld>
            <a:endParaRPr lang="it-IT"/>
          </a:p>
        </p:txBody>
      </p:sp>
    </p:spTree>
    <p:extLst>
      <p:ext uri="{BB962C8B-B14F-4D97-AF65-F5344CB8AC3E}">
        <p14:creationId xmlns:p14="http://schemas.microsoft.com/office/powerpoint/2010/main" val="479337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566CD64-1313-4F95-9386-EAA284F2A772}" type="slidenum">
              <a:rPr lang="it-IT" smtClean="0"/>
              <a:t>1</a:t>
            </a:fld>
            <a:endParaRPr lang="it-IT"/>
          </a:p>
        </p:txBody>
      </p:sp>
    </p:spTree>
    <p:extLst>
      <p:ext uri="{BB962C8B-B14F-4D97-AF65-F5344CB8AC3E}">
        <p14:creationId xmlns:p14="http://schemas.microsoft.com/office/powerpoint/2010/main" val="1364496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4000" kern="100" dirty="0">
                <a:effectLst/>
                <a:latin typeface="Calibri" panose="020F0502020204030204" pitchFamily="34" charset="0"/>
                <a:ea typeface="Calibri" panose="020F0502020204030204" pitchFamily="34" charset="0"/>
                <a:cs typeface="Times New Roman" panose="02020603050405020304" pitchFamily="18" charset="0"/>
              </a:rPr>
              <a:t>Attualmente la complicanza più temibile dopo un intervento di chirurgia </a:t>
            </a:r>
            <a:r>
              <a:rPr lang="it-IT" sz="4000" kern="100" dirty="0" err="1">
                <a:effectLst/>
                <a:latin typeface="Calibri" panose="020F0502020204030204" pitchFamily="34" charset="0"/>
                <a:ea typeface="Calibri" panose="020F0502020204030204" pitchFamily="34" charset="0"/>
                <a:cs typeface="Times New Roman" panose="02020603050405020304" pitchFamily="18" charset="0"/>
              </a:rPr>
              <a:t>bariatrica</a:t>
            </a:r>
            <a:r>
              <a:rPr lang="it-IT" sz="4000" kern="100" dirty="0">
                <a:effectLst/>
                <a:latin typeface="Calibri" panose="020F0502020204030204" pitchFamily="34" charset="0"/>
                <a:ea typeface="Calibri" panose="020F0502020204030204" pitchFamily="34" charset="0"/>
                <a:cs typeface="Times New Roman" panose="02020603050405020304" pitchFamily="18" charset="0"/>
              </a:rPr>
              <a:t> è la fistola.</a:t>
            </a:r>
          </a:p>
          <a:p>
            <a:r>
              <a:rPr lang="it-IT" sz="4000" kern="100" dirty="0">
                <a:effectLst/>
                <a:latin typeface="Calibri" panose="020F0502020204030204" pitchFamily="34" charset="0"/>
                <a:ea typeface="Calibri" panose="020F0502020204030204" pitchFamily="34" charset="0"/>
                <a:cs typeface="Times New Roman" panose="02020603050405020304" pitchFamily="18" charset="0"/>
              </a:rPr>
              <a:t>Il trattamento di questa può prevedere terapia farmacologica, trattamento nutrizionale, trattamento endoscopico, come spiegato nella precedente relazione, oppure richiedere un nuovo intervento chirurgico. </a:t>
            </a:r>
          </a:p>
          <a:p>
            <a:r>
              <a:rPr lang="it-IT" sz="2800" dirty="0"/>
              <a:t>L’approccio multidisciplinare dunque risulta essere fondamentale. In particolare la nutrizione gioca un ruolo significativo ed il suo intervento punta principalmente a due obiettivi:</a:t>
            </a:r>
          </a:p>
          <a:p>
            <a:pPr marL="228600" indent="-228600">
              <a:buAutoNum type="arabicPeriod"/>
            </a:pPr>
            <a:r>
              <a:rPr lang="it-IT" sz="2800" dirty="0"/>
              <a:t>La correzione dello stato di malnutrizione o la sua prevenzione in caso di pazienti ben nutriti con fistole recenti, al fine di </a:t>
            </a:r>
            <a:r>
              <a:rPr lang="it-IT" sz="2800" b="1" dirty="0"/>
              <a:t>migliorare la guarigione delle ferite e diminuire la risposta catabolica alla lesione.</a:t>
            </a:r>
            <a:endParaRPr lang="it-IT" sz="2800" dirty="0"/>
          </a:p>
          <a:p>
            <a:pPr marL="228600" indent="-228600">
              <a:buAutoNum type="arabicPeriod"/>
            </a:pPr>
            <a:r>
              <a:rPr lang="it-IT" sz="2800" dirty="0"/>
              <a:t>Il mantenimento di uno stato di riposo intestinale.                                                                                                                                                                                    Di riflesso questi due aspetti possono portare alla riduzione delle mortalità e </a:t>
            </a:r>
            <a:r>
              <a:rPr lang="it-IT" sz="2800" dirty="0" err="1"/>
              <a:t>morbilita</a:t>
            </a:r>
            <a:r>
              <a:rPr lang="it-IT" sz="2800" dirty="0"/>
              <a:t>, alla diminuzione del </a:t>
            </a:r>
            <a:r>
              <a:rPr lang="it-IT" sz="2800" b="1" dirty="0"/>
              <a:t>tempo di degenza ospedaliera e al conseguente risparmio sui costi</a:t>
            </a:r>
            <a:r>
              <a:rPr lang="it-IT" sz="2800" dirty="0"/>
              <a:t>.  </a:t>
            </a:r>
          </a:p>
          <a:p>
            <a:pPr marL="0" indent="0">
              <a:buNone/>
            </a:pPr>
            <a:r>
              <a:rPr lang="it-IT" sz="2800" dirty="0"/>
              <a:t>Inoltre, il supporto nutrizionale si è mostrato di elevata importanza nel caso di un re-intervento: infatti, giungere all’intervento chirurgico con un adeguato stato di nutrizione garantisce un miglior recupero post operatorio e una riduzione di ulteriori complicanze.</a:t>
            </a:r>
            <a:endParaRPr lang="it-IT" sz="2800" b="1" dirty="0"/>
          </a:p>
          <a:p>
            <a:endParaRPr lang="it-IT" dirty="0"/>
          </a:p>
        </p:txBody>
      </p:sp>
      <p:sp>
        <p:nvSpPr>
          <p:cNvPr id="4" name="Segnaposto numero diapositiva 3"/>
          <p:cNvSpPr>
            <a:spLocks noGrp="1"/>
          </p:cNvSpPr>
          <p:nvPr>
            <p:ph type="sldNum" sz="quarter" idx="5"/>
          </p:nvPr>
        </p:nvSpPr>
        <p:spPr/>
        <p:txBody>
          <a:bodyPr/>
          <a:lstStyle/>
          <a:p>
            <a:fld id="{E566CD64-1313-4F95-9386-EAA284F2A772}" type="slidenum">
              <a:rPr lang="it-IT" smtClean="0"/>
              <a:t>2</a:t>
            </a:fld>
            <a:endParaRPr lang="it-IT"/>
          </a:p>
        </p:txBody>
      </p:sp>
    </p:spTree>
    <p:extLst>
      <p:ext uri="{BB962C8B-B14F-4D97-AF65-F5344CB8AC3E}">
        <p14:creationId xmlns:p14="http://schemas.microsoft.com/office/powerpoint/2010/main" val="4059766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quindi per valutare il trattamento corretto possiamo porci tre quesiti:</a:t>
            </a:r>
          </a:p>
          <a:p>
            <a:r>
              <a:rPr lang="it-IT" dirty="0"/>
              <a:t>- </a:t>
            </a:r>
            <a:r>
              <a:rPr lang="it-IT" sz="1200" kern="1200" dirty="0">
                <a:solidFill>
                  <a:schemeClr val="tx1"/>
                </a:solidFill>
                <a:latin typeface="+mn-lt"/>
                <a:ea typeface="+mn-ea"/>
                <a:cs typeface="+mn-cs"/>
              </a:rPr>
              <a:t>Quale</a:t>
            </a:r>
            <a:r>
              <a:rPr lang="it-IT" dirty="0"/>
              <a:t> sia la via di somministrazione più adeguata</a:t>
            </a:r>
          </a:p>
          <a:p>
            <a:pPr marL="171450" indent="-171450">
              <a:buFontTx/>
              <a:buChar char="-"/>
            </a:pPr>
            <a:r>
              <a:rPr lang="it-IT" dirty="0"/>
              <a:t>Quali dovrebbero essere gli apporti nutrizionali</a:t>
            </a:r>
          </a:p>
          <a:p>
            <a:pPr marL="171450" indent="-171450">
              <a:buFontTx/>
              <a:buChar char="-"/>
            </a:pPr>
            <a:r>
              <a:rPr lang="it-IT" dirty="0"/>
              <a:t>Quanto dovrebbe durare il trattamento</a:t>
            </a:r>
          </a:p>
          <a:p>
            <a:pPr marL="0" indent="0">
              <a:buFontTx/>
              <a:buNone/>
            </a:pPr>
            <a:r>
              <a:rPr lang="it-IT" dirty="0"/>
              <a:t>Attualmente, abbiamo pochi documenti che trattano l’argomento in maniera sistematica, ma le indicazioni concordano sul fatto che la nutrizione artificiale sia la scelta migliore in caso di fistola. In Italia le uniche indicazioni che abbiamo riguardo il supporto nutrizionale per la gestione della fistola digestiva sono le linee guida SINPE pubblicate nel 2002. Secondo queste la scelta se nutrire il paziente per via enterale o parenterale non può prescindere dalle seguenti osservazioni: se l’intestino è in grado di assorbire i nutrienti, la nutrizione enterale va privilegiata; la NE non deve aggravare il quadro locale aumentando la portata della fistola e non deve complicare la gestione del paziente. Schematicamente si può dire che la maggior parte delle fistole alte, possono essere trattate con NE se sia possibile posizionare l’estremità del sondino a valle della stessa. Talvolta anche le fistole più distali e a basso flusso possono trarre vantaggio dalla NE, purché il trattamento non provochi diarrea e aumento della portata. Nel caso in cui non fosse possibile iniziare la NE, il pz dovrà essere trattato con NP. Questo è confermato anche dalle Linee Guida ESPEN 2022 per la nutrizione clinica in chirurgia, le quali ribadiscono come prima scelta la via enterale, ad eccezione della fistola ad alta portata, proprio, come dicevamo, per evitare un aumento della portata stessa. Alla luce di quanto detto, una volta scelta la via di somministrazione più adeguata, l’apporto calorico potrebbe essere valutato attraverso la stima del fabbisogno energetico con l’aiuto di formule predittive oppure utilizzando le indicazioni delle LG SINPE che indicano 30-35 kcal/kg e come apporto proteico 1,5-2 g/kg. Troviamo anche delle indicazioni che suddividono gli apporti calorici per classe di obesità: sono le LG ASPEN che indicano 11-14 kcal/kg peso attuale BMI 30-50; 22-25 kcal/kg peso ideale BMI +50.  tuttavia queste si riferiscono alla fistola ENTEROCUTANEA: una complicanza possibile, ma molto rara. vorrei però soffermarmi su questa classificazione in quanto nelle LG SINPE non sono presenti indicazioni ad hoc per il pz obeso, di conseguenza viene data un’indicazione molto approssimativa. È noto infatti che un paziente con BMI di 27 sia completamente diverso da un paziente con BMI di 50: per questo motivo potremmo utilizzare come base le kcal e le proteine/kg indicate dalla </a:t>
            </a:r>
            <a:r>
              <a:rPr lang="it-IT" dirty="0" err="1"/>
              <a:t>sinpe</a:t>
            </a:r>
            <a:r>
              <a:rPr lang="it-IT" dirty="0"/>
              <a:t> facendo però riferimento al peso ideale e per valutare l’efficacia del trattamento, eseguire una serie di esami biochimici come ad esempio un bilancio azotato per capire se il pz stia entrando in uno stato anabolico o catabolico, in quanto la presenza della fistola, aumentando i fabbisogni nutrizionali , aumenta il rischio di creare una condizione catabolica, andando ad aggravare il quadro di salute generale. Infine, in relazione all’apporto di micronutrienti, in assenza di ulteriori indicazioni, possiamo fare riferimento ai fabbisogni del </a:t>
            </a:r>
            <a:r>
              <a:rPr lang="it-IT" dirty="0" err="1"/>
              <a:t>postchirurgia</a:t>
            </a:r>
            <a:r>
              <a:rPr lang="it-IT" dirty="0"/>
              <a:t> indicati nelle ASMBS del 2020.Infine per rispondere all'ultimo quesito legato al timing, essendo pazienti con diverse problematiche di salute in cui la fistola stessa può portare a veloci modifiche dei parametri biomedici, non esiste una vera e propria durata del trattamento, ma questa dovrà esser valutata per ogni singolo caso ed in funzione delle varie procedure endoscopiche o chirurgiche effettuate.</a:t>
            </a:r>
          </a:p>
          <a:p>
            <a:pPr marL="0" indent="0">
              <a:buFontTx/>
              <a:buNone/>
            </a:pPr>
            <a:endParaRPr lang="it-IT" dirty="0"/>
          </a:p>
          <a:p>
            <a:pPr marL="0" indent="0">
              <a:buFontTx/>
              <a:buNone/>
            </a:pPr>
            <a:r>
              <a:rPr lang="it-IT" dirty="0"/>
              <a:t>Un piccolo accenno al discorso somatostatina, che tuttavia per questioni di tempo non potrò trattare: diversi studi la citano come metodo per ridurre la fuoriuscita di materiale e favorire la chiusura spontanea della fistola (evidenza: moderata). le linee guida consigliano il suo utilizzo in pazienti adulti con fistola ad alta portata (&gt;500 </a:t>
            </a:r>
            <a:r>
              <a:rPr lang="it-IT" dirty="0" err="1"/>
              <a:t>mL</a:t>
            </a:r>
            <a:r>
              <a:rPr lang="it-IT" dirty="0"/>
              <a:t>/giorno).</a:t>
            </a:r>
          </a:p>
        </p:txBody>
      </p:sp>
      <p:sp>
        <p:nvSpPr>
          <p:cNvPr id="4" name="Segnaposto numero diapositiva 3"/>
          <p:cNvSpPr>
            <a:spLocks noGrp="1"/>
          </p:cNvSpPr>
          <p:nvPr>
            <p:ph type="sldNum" sz="quarter" idx="5"/>
          </p:nvPr>
        </p:nvSpPr>
        <p:spPr/>
        <p:txBody>
          <a:bodyPr/>
          <a:lstStyle/>
          <a:p>
            <a:fld id="{E566CD64-1313-4F95-9386-EAA284F2A772}" type="slidenum">
              <a:rPr lang="it-IT" smtClean="0"/>
              <a:t>3</a:t>
            </a:fld>
            <a:endParaRPr lang="it-IT"/>
          </a:p>
        </p:txBody>
      </p:sp>
    </p:spTree>
    <p:extLst>
      <p:ext uri="{BB962C8B-B14F-4D97-AF65-F5344CB8AC3E}">
        <p14:creationId xmlns:p14="http://schemas.microsoft.com/office/powerpoint/2010/main" val="1296321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Qui di seguito ho riportato una serie di studi i quali forniscono poche indicazioni sugli apporti nutrizionali per la mancanza di forti evidenze ed inoltre alcuni studi risultano datati. Mi soffermo su un documento pubblicato sulla rivista World Journal of Surgery (</a:t>
            </a:r>
            <a:r>
              <a:rPr lang="it-IT" dirty="0" err="1"/>
              <a:t>Artificial</a:t>
            </a:r>
            <a:r>
              <a:rPr lang="it-IT" dirty="0"/>
              <a:t> </a:t>
            </a:r>
            <a:r>
              <a:rPr lang="it-IT" dirty="0" err="1"/>
              <a:t>Nutritional</a:t>
            </a:r>
            <a:r>
              <a:rPr lang="it-IT" dirty="0"/>
              <a:t> Support in </a:t>
            </a:r>
            <a:r>
              <a:rPr lang="it-IT" dirty="0" err="1"/>
              <a:t>Patients</a:t>
            </a:r>
            <a:r>
              <a:rPr lang="it-IT" dirty="0"/>
              <a:t> with </a:t>
            </a:r>
            <a:r>
              <a:rPr lang="it-IT" dirty="0" err="1"/>
              <a:t>Gastrointestinal</a:t>
            </a:r>
            <a:r>
              <a:rPr lang="it-IT" dirty="0"/>
              <a:t> </a:t>
            </a:r>
            <a:r>
              <a:rPr lang="it-IT" dirty="0" err="1"/>
              <a:t>Fistulas</a:t>
            </a:r>
            <a:r>
              <a:rPr lang="it-IT" dirty="0"/>
              <a:t>), del 1999 in cui vengono forniti dei dati concreti su calorie e grammi di macro nutrienti da fornire (che risultano in linea con quanto stabilito dalle linee SINPE) e su un altro studio molto interessante da valutare in ottica futura: si tratta dello studio NUTRILEAK, uno studio di fase III, multicentrico, randomizzato, a gruppi paralleli, in aperto, volto a valutare l'efficacia della NE rispetto alla NPT nei pazienti affetti da fistola gastrointestinale. I pazienti saranno suddivisi in 2 gruppi: il primo gruppo trattato con NE tramite SND e il secondo con NPT. valutando i moltissimi </a:t>
            </a:r>
            <a:r>
              <a:rPr lang="it-IT" dirty="0" err="1"/>
              <a:t>outcome</a:t>
            </a:r>
            <a:r>
              <a:rPr lang="it-IT" dirty="0"/>
              <a:t> potremo ottenere nuovi spunti sul trattamento.</a:t>
            </a:r>
          </a:p>
        </p:txBody>
      </p:sp>
      <p:sp>
        <p:nvSpPr>
          <p:cNvPr id="4" name="Segnaposto numero diapositiva 3"/>
          <p:cNvSpPr>
            <a:spLocks noGrp="1"/>
          </p:cNvSpPr>
          <p:nvPr>
            <p:ph type="sldNum" sz="quarter" idx="5"/>
          </p:nvPr>
        </p:nvSpPr>
        <p:spPr/>
        <p:txBody>
          <a:bodyPr/>
          <a:lstStyle/>
          <a:p>
            <a:fld id="{E566CD64-1313-4F95-9386-EAA284F2A772}" type="slidenum">
              <a:rPr lang="it-IT" smtClean="0"/>
              <a:t>4</a:t>
            </a:fld>
            <a:endParaRPr lang="it-IT"/>
          </a:p>
        </p:txBody>
      </p:sp>
    </p:spTree>
    <p:extLst>
      <p:ext uri="{BB962C8B-B14F-4D97-AF65-F5344CB8AC3E}">
        <p14:creationId xmlns:p14="http://schemas.microsoft.com/office/powerpoint/2010/main" val="3046449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rtl="0">
              <a:spcBef>
                <a:spcPts val="0"/>
              </a:spcBef>
              <a:spcAft>
                <a:spcPts val="0"/>
              </a:spcAft>
            </a:pPr>
            <a:r>
              <a:rPr lang="it-IT" sz="1200" b="0" i="0" u="none" strike="noStrike" dirty="0">
                <a:solidFill>
                  <a:srgbClr val="222C31"/>
                </a:solidFill>
                <a:effectLst/>
                <a:highlight>
                  <a:srgbClr val="FFFFFF"/>
                </a:highlight>
                <a:latin typeface="Roboto" panose="02000000000000000000" pitchFamily="2" charset="0"/>
              </a:rPr>
              <a:t>In questa slide che non andrò ad argomentare, per ragioni di tempo, ho messo a confronto NE vs NP.</a:t>
            </a:r>
          </a:p>
          <a:p>
            <a:pPr rtl="0">
              <a:spcBef>
                <a:spcPts val="0"/>
              </a:spcBef>
              <a:spcAft>
                <a:spcPts val="0"/>
              </a:spcAft>
            </a:pPr>
            <a:r>
              <a:rPr lang="it-IT" sz="1200" b="0" i="0" u="none" strike="noStrike" dirty="0">
                <a:solidFill>
                  <a:srgbClr val="222C31"/>
                </a:solidFill>
                <a:effectLst/>
                <a:highlight>
                  <a:srgbClr val="FFFFFF"/>
                </a:highlight>
                <a:latin typeface="Roboto" panose="02000000000000000000" pitchFamily="2" charset="0"/>
              </a:rPr>
              <a:t>Come si può vedere i benefici della NE superano i rischi associati.</a:t>
            </a:r>
          </a:p>
          <a:p>
            <a:pPr rtl="0">
              <a:spcBef>
                <a:spcPts val="0"/>
              </a:spcBef>
              <a:spcAft>
                <a:spcPts val="0"/>
              </a:spcAft>
            </a:pPr>
            <a:endParaRPr lang="it-IT" sz="1200" b="0" i="0" u="none" strike="noStrike" dirty="0">
              <a:solidFill>
                <a:srgbClr val="222C31"/>
              </a:solidFill>
              <a:effectLst/>
              <a:highlight>
                <a:srgbClr val="FFFFFF"/>
              </a:highlight>
              <a:latin typeface="Roboto" panose="02000000000000000000" pitchFamily="2" charset="0"/>
            </a:endParaRPr>
          </a:p>
          <a:p>
            <a:pPr rtl="0">
              <a:spcBef>
                <a:spcPts val="0"/>
              </a:spcBef>
              <a:spcAft>
                <a:spcPts val="0"/>
              </a:spcAft>
            </a:pPr>
            <a:r>
              <a:rPr lang="it-IT" sz="1200" b="0" i="1" u="sng" strike="noStrike" dirty="0">
                <a:solidFill>
                  <a:srgbClr val="222C31"/>
                </a:solidFill>
                <a:effectLst/>
                <a:highlight>
                  <a:srgbClr val="FFFF00"/>
                </a:highlight>
                <a:latin typeface="Roboto" panose="02000000000000000000" pitchFamily="2" charset="0"/>
              </a:rPr>
              <a:t>NP: MENO FISIOLOGICA; MAGGIOR RICHIO DI INFEZIONI E DISTURBI METABOLICI….MA MAGGIORMENTE ACCETTATA DAL PAZIENTE</a:t>
            </a:r>
          </a:p>
          <a:p>
            <a:pPr rtl="0">
              <a:spcBef>
                <a:spcPts val="0"/>
              </a:spcBef>
              <a:spcAft>
                <a:spcPts val="0"/>
              </a:spcAft>
            </a:pPr>
            <a:endParaRPr lang="it-IT" sz="1200" b="0" i="1" u="sng" strike="noStrike" dirty="0">
              <a:solidFill>
                <a:srgbClr val="222C31"/>
              </a:solidFill>
              <a:effectLst/>
              <a:highlight>
                <a:srgbClr val="FFFF00"/>
              </a:highlight>
              <a:latin typeface="Roboto" panose="02000000000000000000" pitchFamily="2" charset="0"/>
            </a:endParaRPr>
          </a:p>
          <a:p>
            <a:pPr rtl="0">
              <a:spcBef>
                <a:spcPts val="0"/>
              </a:spcBef>
              <a:spcAft>
                <a:spcPts val="0"/>
              </a:spcAft>
            </a:pPr>
            <a:r>
              <a:rPr lang="it-IT" sz="1200" b="0" i="1" u="sng" strike="noStrike" dirty="0">
                <a:solidFill>
                  <a:srgbClr val="222C31"/>
                </a:solidFill>
                <a:effectLst/>
                <a:highlight>
                  <a:srgbClr val="FFFF00"/>
                </a:highlight>
                <a:latin typeface="Roboto" panose="02000000000000000000" pitchFamily="2" charset="0"/>
              </a:rPr>
              <a:t>NE: MAGGIORMENTE FISIOLOGICA (con mantenimento della trofia gastrointestinale); MINOR COMPLICANZE SETTICHE, TUTTAVIA MENO TOLLERATA dai pazienti per la presenza del sondino,  disturbi come nausee, diarrea, vomito facilmente gestibili modificando la miscela e la velocità di somministrazione.</a:t>
            </a:r>
          </a:p>
          <a:p>
            <a:pPr rtl="0">
              <a:spcBef>
                <a:spcPts val="0"/>
              </a:spcBef>
              <a:spcAft>
                <a:spcPts val="0"/>
              </a:spcAft>
            </a:pPr>
            <a:endParaRPr lang="it-IT" sz="1200" b="0" i="0" u="none" strike="noStrike" dirty="0">
              <a:solidFill>
                <a:srgbClr val="222C31"/>
              </a:solidFill>
              <a:effectLst/>
              <a:highlight>
                <a:srgbClr val="FFFF00"/>
              </a:highlight>
              <a:latin typeface="Roboto" panose="02000000000000000000" pitchFamily="2" charset="0"/>
            </a:endParaRPr>
          </a:p>
        </p:txBody>
      </p:sp>
      <p:sp>
        <p:nvSpPr>
          <p:cNvPr id="4" name="Segnaposto numero diapositiva 3"/>
          <p:cNvSpPr>
            <a:spLocks noGrp="1"/>
          </p:cNvSpPr>
          <p:nvPr>
            <p:ph type="sldNum" sz="quarter" idx="5"/>
          </p:nvPr>
        </p:nvSpPr>
        <p:spPr/>
        <p:txBody>
          <a:bodyPr/>
          <a:lstStyle/>
          <a:p>
            <a:fld id="{E566CD64-1313-4F95-9386-EAA284F2A772}" type="slidenum">
              <a:rPr lang="it-IT" smtClean="0"/>
              <a:t>5</a:t>
            </a:fld>
            <a:endParaRPr lang="it-IT"/>
          </a:p>
        </p:txBody>
      </p:sp>
    </p:spTree>
    <p:extLst>
      <p:ext uri="{BB962C8B-B14F-4D97-AF65-F5344CB8AC3E}">
        <p14:creationId xmlns:p14="http://schemas.microsoft.com/office/powerpoint/2010/main" val="1889522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00" dirty="0">
                <a:effectLst/>
                <a:latin typeface="Calibri" panose="020F0502020204030204" pitchFamily="34" charset="0"/>
                <a:ea typeface="Calibri" panose="020F0502020204030204" pitchFamily="34" charset="0"/>
                <a:cs typeface="Times New Roman" panose="02020603050405020304" pitchFamily="18" charset="0"/>
              </a:rPr>
              <a:t>Qui vedete la casistica del nostro centro. la nostra esperienza confrontandoci anche con il dott. Galasso, endoscopista con il quale il nostro </a:t>
            </a:r>
            <a:r>
              <a:rPr lang="it-IT" sz="1200" kern="100">
                <a:effectLst/>
                <a:latin typeface="Calibri" panose="020F0502020204030204" pitchFamily="34" charset="0"/>
                <a:ea typeface="Calibri" panose="020F0502020204030204" pitchFamily="34" charset="0"/>
                <a:cs typeface="Times New Roman" panose="02020603050405020304" pitchFamily="18" charset="0"/>
              </a:rPr>
              <a:t>centro collabora,  </a:t>
            </a:r>
            <a:r>
              <a:rPr lang="it-IT" sz="1200" kern="100" dirty="0">
                <a:effectLst/>
                <a:latin typeface="Calibri" panose="020F0502020204030204" pitchFamily="34" charset="0"/>
                <a:ea typeface="Calibri" panose="020F0502020204030204" pitchFamily="34" charset="0"/>
                <a:cs typeface="Times New Roman" panose="02020603050405020304" pitchFamily="18" charset="0"/>
              </a:rPr>
              <a:t>ha portato a concludere che nel caso di fistola di piccole dimensioni e di bassa portata trattata con </a:t>
            </a:r>
            <a:r>
              <a:rPr lang="it-IT" sz="1200" kern="100" dirty="0" err="1">
                <a:effectLst/>
                <a:latin typeface="Calibri" panose="020F0502020204030204" pitchFamily="34" charset="0"/>
                <a:ea typeface="Calibri" panose="020F0502020204030204" pitchFamily="34" charset="0"/>
                <a:cs typeface="Times New Roman" panose="02020603050405020304" pitchFamily="18" charset="0"/>
              </a:rPr>
              <a:t>pigtail</a:t>
            </a:r>
            <a:r>
              <a:rPr lang="it-IT" sz="1200" kern="100" dirty="0">
                <a:effectLst/>
                <a:latin typeface="Calibri" panose="020F0502020204030204" pitchFamily="34" charset="0"/>
                <a:ea typeface="Calibri" panose="020F0502020204030204" pitchFamily="34" charset="0"/>
                <a:cs typeface="Times New Roman" panose="02020603050405020304" pitchFamily="18" charset="0"/>
              </a:rPr>
              <a:t>, trattamento maggiormente utilizzato dal nostro centro, dopo una prima fase di NA, sarà opportuno procedere precocemente con alimentazione via OS con una consistenza spostata verso la semisolida rispetto ad una semiliquida per evitare di rifornire la fistola. </a:t>
            </a:r>
            <a:endParaRPr lang="it-IT" dirty="0"/>
          </a:p>
        </p:txBody>
      </p:sp>
      <p:sp>
        <p:nvSpPr>
          <p:cNvPr id="4" name="Segnaposto numero diapositiva 3"/>
          <p:cNvSpPr>
            <a:spLocks noGrp="1"/>
          </p:cNvSpPr>
          <p:nvPr>
            <p:ph type="sldNum" sz="quarter" idx="5"/>
          </p:nvPr>
        </p:nvSpPr>
        <p:spPr/>
        <p:txBody>
          <a:bodyPr/>
          <a:lstStyle/>
          <a:p>
            <a:fld id="{E566CD64-1313-4F95-9386-EAA284F2A772}" type="slidenum">
              <a:rPr lang="it-IT" smtClean="0"/>
              <a:t>6</a:t>
            </a:fld>
            <a:endParaRPr lang="it-IT"/>
          </a:p>
        </p:txBody>
      </p:sp>
    </p:spTree>
    <p:extLst>
      <p:ext uri="{BB962C8B-B14F-4D97-AF65-F5344CB8AC3E}">
        <p14:creationId xmlns:p14="http://schemas.microsoft.com/office/powerpoint/2010/main" val="4079997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rtl="0">
              <a:spcBef>
                <a:spcPts val="0"/>
              </a:spcBef>
              <a:spcAft>
                <a:spcPts val="0"/>
              </a:spcAft>
            </a:pPr>
            <a:r>
              <a:rPr lang="it-IT" sz="1200" b="0" i="0" u="none" strike="noStrike" dirty="0">
                <a:solidFill>
                  <a:srgbClr val="222C31"/>
                </a:solidFill>
                <a:effectLst/>
                <a:highlight>
                  <a:srgbClr val="FFFFFF"/>
                </a:highlight>
                <a:latin typeface="Roboto" panose="02000000000000000000" pitchFamily="2" charset="0"/>
              </a:rPr>
              <a:t>Per concludere, ad affiancare il trattamento nutrizionale, un aspetto a mio avviso estremamente importante è la vicinanza al paziente. E’ fondamentale che il paziente non si senta mai abbandonato: questo permette di ottenere una m</a:t>
            </a:r>
            <a:r>
              <a:rPr lang="it-IT" sz="1200" b="0" i="0" u="none" strike="noStrike" dirty="0">
                <a:solidFill>
                  <a:srgbClr val="0D0D0D"/>
                </a:solidFill>
                <a:effectLst/>
                <a:highlight>
                  <a:srgbClr val="FFFFFF"/>
                </a:highlight>
                <a:latin typeface="Roboto" panose="02000000000000000000" pitchFamily="2" charset="0"/>
              </a:rPr>
              <a:t>aggior </a:t>
            </a:r>
            <a:r>
              <a:rPr lang="it-IT" sz="1200" b="1" i="0" u="none" strike="noStrike" dirty="0">
                <a:solidFill>
                  <a:srgbClr val="0D0D0D"/>
                </a:solidFill>
                <a:effectLst/>
                <a:highlight>
                  <a:srgbClr val="FFFFFF"/>
                </a:highlight>
                <a:latin typeface="Roboto" panose="02000000000000000000" pitchFamily="2" charset="0"/>
              </a:rPr>
              <a:t>adesione al trattamento</a:t>
            </a:r>
            <a:r>
              <a:rPr lang="it-IT" sz="1200" b="0" i="0" u="none" strike="noStrike" dirty="0">
                <a:solidFill>
                  <a:srgbClr val="0D0D0D"/>
                </a:solidFill>
                <a:effectLst/>
                <a:highlight>
                  <a:srgbClr val="FFFFFF"/>
                </a:highlight>
                <a:latin typeface="Roboto" panose="02000000000000000000" pitchFamily="2" charset="0"/>
              </a:rPr>
              <a:t>; maggior </a:t>
            </a:r>
            <a:r>
              <a:rPr lang="it-IT" sz="1200" b="1" i="0" u="none" strike="noStrike" dirty="0">
                <a:solidFill>
                  <a:srgbClr val="0D0D0D"/>
                </a:solidFill>
                <a:effectLst/>
                <a:highlight>
                  <a:srgbClr val="FFFFFF"/>
                </a:highlight>
                <a:latin typeface="Roboto" panose="02000000000000000000" pitchFamily="2" charset="0"/>
              </a:rPr>
              <a:t>sicurezza emotiva</a:t>
            </a:r>
            <a:r>
              <a:rPr lang="it-IT" sz="1200" b="0" i="0" u="none" strike="noStrike" dirty="0">
                <a:solidFill>
                  <a:srgbClr val="0D0D0D"/>
                </a:solidFill>
                <a:effectLst/>
                <a:highlight>
                  <a:srgbClr val="FFFFFF"/>
                </a:highlight>
                <a:latin typeface="Roboto" panose="02000000000000000000" pitchFamily="2" charset="0"/>
              </a:rPr>
              <a:t>; </a:t>
            </a:r>
            <a:r>
              <a:rPr lang="it-IT" sz="1200" b="1" i="0" u="none" strike="noStrike" dirty="0">
                <a:solidFill>
                  <a:srgbClr val="0D0D0D"/>
                </a:solidFill>
                <a:effectLst/>
                <a:highlight>
                  <a:srgbClr val="FFFFFF"/>
                </a:highlight>
                <a:latin typeface="Roboto" panose="02000000000000000000" pitchFamily="2" charset="0"/>
              </a:rPr>
              <a:t>Possibilità repentina di modificare la terapia e conseguente miglioramento</a:t>
            </a:r>
            <a:r>
              <a:rPr lang="it-IT" sz="1200" b="0" i="0" u="none" strike="noStrike" dirty="0">
                <a:solidFill>
                  <a:srgbClr val="0D0D0D"/>
                </a:solidFill>
                <a:effectLst/>
                <a:highlight>
                  <a:srgbClr val="FFFFFF"/>
                </a:highlight>
                <a:latin typeface="Roboto" panose="02000000000000000000" pitchFamily="2" charset="0"/>
              </a:rPr>
              <a:t> </a:t>
            </a:r>
            <a:r>
              <a:rPr lang="it-IT" sz="1200" b="1" i="0" u="none" strike="noStrike" dirty="0">
                <a:solidFill>
                  <a:srgbClr val="0D0D0D"/>
                </a:solidFill>
                <a:effectLst/>
                <a:highlight>
                  <a:srgbClr val="FFFFFF"/>
                </a:highlight>
                <a:latin typeface="Roboto" panose="02000000000000000000" pitchFamily="2" charset="0"/>
              </a:rPr>
              <a:t>degli </a:t>
            </a:r>
            <a:r>
              <a:rPr lang="it-IT" sz="1200" b="1" i="0" u="none" strike="noStrike" dirty="0" err="1">
                <a:solidFill>
                  <a:srgbClr val="0D0D0D"/>
                </a:solidFill>
                <a:effectLst/>
                <a:highlight>
                  <a:srgbClr val="FFFFFF"/>
                </a:highlight>
                <a:latin typeface="Roboto" panose="02000000000000000000" pitchFamily="2" charset="0"/>
              </a:rPr>
              <a:t>outcomes</a:t>
            </a:r>
            <a:r>
              <a:rPr lang="it-IT" sz="1200" b="1" i="0" u="none" strike="noStrike" dirty="0">
                <a:solidFill>
                  <a:srgbClr val="0D0D0D"/>
                </a:solidFill>
                <a:effectLst/>
                <a:highlight>
                  <a:srgbClr val="FFFFFF"/>
                </a:highlight>
                <a:latin typeface="Roboto" panose="02000000000000000000" pitchFamily="2" charset="0"/>
              </a:rPr>
              <a:t> clinici e la diminuzioni di eventuali drops out</a:t>
            </a:r>
            <a:endParaRPr lang="it-IT" b="0" dirty="0">
              <a:effectLst/>
              <a:highlight>
                <a:srgbClr val="FFFFFF"/>
              </a:highlight>
            </a:endParaRPr>
          </a:p>
          <a:p>
            <a:pPr rtl="0">
              <a:spcBef>
                <a:spcPts val="0"/>
              </a:spcBef>
              <a:spcAft>
                <a:spcPts val="0"/>
              </a:spcAft>
            </a:pPr>
            <a:endParaRPr lang="it-IT" b="0" dirty="0">
              <a:effectLst/>
              <a:highlight>
                <a:srgbClr val="FFFFFF"/>
              </a:highlight>
            </a:endParaRPr>
          </a:p>
        </p:txBody>
      </p:sp>
      <p:sp>
        <p:nvSpPr>
          <p:cNvPr id="4" name="Segnaposto numero diapositiva 3"/>
          <p:cNvSpPr>
            <a:spLocks noGrp="1"/>
          </p:cNvSpPr>
          <p:nvPr>
            <p:ph type="sldNum" sz="quarter" idx="5"/>
          </p:nvPr>
        </p:nvSpPr>
        <p:spPr/>
        <p:txBody>
          <a:bodyPr/>
          <a:lstStyle/>
          <a:p>
            <a:fld id="{E566CD64-1313-4F95-9386-EAA284F2A772}" type="slidenum">
              <a:rPr lang="it-IT" smtClean="0"/>
              <a:t>7</a:t>
            </a:fld>
            <a:endParaRPr lang="it-IT"/>
          </a:p>
        </p:txBody>
      </p:sp>
    </p:spTree>
    <p:extLst>
      <p:ext uri="{BB962C8B-B14F-4D97-AF65-F5344CB8AC3E}">
        <p14:creationId xmlns:p14="http://schemas.microsoft.com/office/powerpoint/2010/main" val="3910870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ringraziamenti</a:t>
            </a:r>
          </a:p>
        </p:txBody>
      </p:sp>
      <p:sp>
        <p:nvSpPr>
          <p:cNvPr id="4" name="Segnaposto numero diapositiva 3"/>
          <p:cNvSpPr>
            <a:spLocks noGrp="1"/>
          </p:cNvSpPr>
          <p:nvPr>
            <p:ph type="sldNum" sz="quarter" idx="5"/>
          </p:nvPr>
        </p:nvSpPr>
        <p:spPr/>
        <p:txBody>
          <a:bodyPr/>
          <a:lstStyle/>
          <a:p>
            <a:fld id="{E566CD64-1313-4F95-9386-EAA284F2A772}" type="slidenum">
              <a:rPr lang="it-IT" smtClean="0"/>
              <a:t>8</a:t>
            </a:fld>
            <a:endParaRPr lang="it-IT"/>
          </a:p>
        </p:txBody>
      </p:sp>
    </p:spTree>
    <p:extLst>
      <p:ext uri="{BB962C8B-B14F-4D97-AF65-F5344CB8AC3E}">
        <p14:creationId xmlns:p14="http://schemas.microsoft.com/office/powerpoint/2010/main" val="2004180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BCC360-2B71-22BB-1DFC-95BADAD5AD2E}"/>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EA079B0D-46EB-9D64-8961-BF2E4A72F6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BAAE05F8-C6EF-7713-D0BE-FC34BAED9356}"/>
              </a:ext>
            </a:extLst>
          </p:cNvPr>
          <p:cNvSpPr>
            <a:spLocks noGrp="1"/>
          </p:cNvSpPr>
          <p:nvPr>
            <p:ph type="dt" sz="half" idx="10"/>
          </p:nvPr>
        </p:nvSpPr>
        <p:spPr/>
        <p:txBody>
          <a:bodyPr/>
          <a:lstStyle/>
          <a:p>
            <a:fld id="{05AB01A3-89E5-4E27-BD50-644E54F87D21}" type="datetimeFigureOut">
              <a:rPr lang="it-IT" smtClean="0"/>
              <a:t>10/05/24</a:t>
            </a:fld>
            <a:endParaRPr lang="it-IT"/>
          </a:p>
        </p:txBody>
      </p:sp>
      <p:sp>
        <p:nvSpPr>
          <p:cNvPr id="5" name="Segnaposto piè di pagina 4">
            <a:extLst>
              <a:ext uri="{FF2B5EF4-FFF2-40B4-BE49-F238E27FC236}">
                <a16:creationId xmlns:a16="http://schemas.microsoft.com/office/drawing/2014/main" id="{216C0AE9-98F7-38DC-E586-CAAC97FFDAB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C64D056-0EDE-4BC4-E597-C05BBEDC9254}"/>
              </a:ext>
            </a:extLst>
          </p:cNvPr>
          <p:cNvSpPr>
            <a:spLocks noGrp="1"/>
          </p:cNvSpPr>
          <p:nvPr>
            <p:ph type="sldNum" sz="quarter" idx="12"/>
          </p:nvPr>
        </p:nvSpPr>
        <p:spPr/>
        <p:txBody>
          <a:bodyPr/>
          <a:lstStyle/>
          <a:p>
            <a:fld id="{9979F41A-6F86-44A5-AE00-E4C258D5B71B}" type="slidenum">
              <a:rPr lang="it-IT" smtClean="0"/>
              <a:t>‹N›</a:t>
            </a:fld>
            <a:endParaRPr lang="it-IT"/>
          </a:p>
        </p:txBody>
      </p:sp>
    </p:spTree>
    <p:extLst>
      <p:ext uri="{BB962C8B-B14F-4D97-AF65-F5344CB8AC3E}">
        <p14:creationId xmlns:p14="http://schemas.microsoft.com/office/powerpoint/2010/main" val="106963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680E93-8E02-92F0-D4B4-F6B8D60EC12F}"/>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4EF7146-EAD5-0C35-5C53-A0C87506BF2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5FE758A-CF1B-7ECD-AA51-9E0C5A328A04}"/>
              </a:ext>
            </a:extLst>
          </p:cNvPr>
          <p:cNvSpPr>
            <a:spLocks noGrp="1"/>
          </p:cNvSpPr>
          <p:nvPr>
            <p:ph type="dt" sz="half" idx="10"/>
          </p:nvPr>
        </p:nvSpPr>
        <p:spPr/>
        <p:txBody>
          <a:bodyPr/>
          <a:lstStyle/>
          <a:p>
            <a:fld id="{05AB01A3-89E5-4E27-BD50-644E54F87D21}" type="datetimeFigureOut">
              <a:rPr lang="it-IT" smtClean="0"/>
              <a:t>10/05/24</a:t>
            </a:fld>
            <a:endParaRPr lang="it-IT"/>
          </a:p>
        </p:txBody>
      </p:sp>
      <p:sp>
        <p:nvSpPr>
          <p:cNvPr id="5" name="Segnaposto piè di pagina 4">
            <a:extLst>
              <a:ext uri="{FF2B5EF4-FFF2-40B4-BE49-F238E27FC236}">
                <a16:creationId xmlns:a16="http://schemas.microsoft.com/office/drawing/2014/main" id="{2EC0BBAD-3DE4-345F-2A35-870B3CDA51D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1EF01A8-5576-B082-9807-20C8846844DC}"/>
              </a:ext>
            </a:extLst>
          </p:cNvPr>
          <p:cNvSpPr>
            <a:spLocks noGrp="1"/>
          </p:cNvSpPr>
          <p:nvPr>
            <p:ph type="sldNum" sz="quarter" idx="12"/>
          </p:nvPr>
        </p:nvSpPr>
        <p:spPr/>
        <p:txBody>
          <a:bodyPr/>
          <a:lstStyle/>
          <a:p>
            <a:fld id="{9979F41A-6F86-44A5-AE00-E4C258D5B71B}" type="slidenum">
              <a:rPr lang="it-IT" smtClean="0"/>
              <a:t>‹N›</a:t>
            </a:fld>
            <a:endParaRPr lang="it-IT"/>
          </a:p>
        </p:txBody>
      </p:sp>
    </p:spTree>
    <p:extLst>
      <p:ext uri="{BB962C8B-B14F-4D97-AF65-F5344CB8AC3E}">
        <p14:creationId xmlns:p14="http://schemas.microsoft.com/office/powerpoint/2010/main" val="2103776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05A8AE9-5431-1F61-99EB-73BA65DCE475}"/>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AFC7614-7F70-3496-8910-5D1340A5948C}"/>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21C2417-1A69-8156-65B9-17B25D732F8B}"/>
              </a:ext>
            </a:extLst>
          </p:cNvPr>
          <p:cNvSpPr>
            <a:spLocks noGrp="1"/>
          </p:cNvSpPr>
          <p:nvPr>
            <p:ph type="dt" sz="half" idx="10"/>
          </p:nvPr>
        </p:nvSpPr>
        <p:spPr/>
        <p:txBody>
          <a:bodyPr/>
          <a:lstStyle/>
          <a:p>
            <a:fld id="{05AB01A3-89E5-4E27-BD50-644E54F87D21}" type="datetimeFigureOut">
              <a:rPr lang="it-IT" smtClean="0"/>
              <a:t>10/05/24</a:t>
            </a:fld>
            <a:endParaRPr lang="it-IT"/>
          </a:p>
        </p:txBody>
      </p:sp>
      <p:sp>
        <p:nvSpPr>
          <p:cNvPr id="5" name="Segnaposto piè di pagina 4">
            <a:extLst>
              <a:ext uri="{FF2B5EF4-FFF2-40B4-BE49-F238E27FC236}">
                <a16:creationId xmlns:a16="http://schemas.microsoft.com/office/drawing/2014/main" id="{DAECB3BB-EF1E-6BC1-88A0-39925E45EF3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642D640-ABD7-1378-9CE0-0FE4D5F05B28}"/>
              </a:ext>
            </a:extLst>
          </p:cNvPr>
          <p:cNvSpPr>
            <a:spLocks noGrp="1"/>
          </p:cNvSpPr>
          <p:nvPr>
            <p:ph type="sldNum" sz="quarter" idx="12"/>
          </p:nvPr>
        </p:nvSpPr>
        <p:spPr/>
        <p:txBody>
          <a:bodyPr/>
          <a:lstStyle/>
          <a:p>
            <a:fld id="{9979F41A-6F86-44A5-AE00-E4C258D5B71B}" type="slidenum">
              <a:rPr lang="it-IT" smtClean="0"/>
              <a:t>‹N›</a:t>
            </a:fld>
            <a:endParaRPr lang="it-IT"/>
          </a:p>
        </p:txBody>
      </p:sp>
    </p:spTree>
    <p:extLst>
      <p:ext uri="{BB962C8B-B14F-4D97-AF65-F5344CB8AC3E}">
        <p14:creationId xmlns:p14="http://schemas.microsoft.com/office/powerpoint/2010/main" val="4155178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Diapositiva titolo">
    <p:spTree>
      <p:nvGrpSpPr>
        <p:cNvPr id="1" name=""/>
        <p:cNvGrpSpPr/>
        <p:nvPr/>
      </p:nvGrpSpPr>
      <p:grpSpPr>
        <a:xfrm>
          <a:off x="0" y="0"/>
          <a:ext cx="0" cy="0"/>
          <a:chOff x="0" y="0"/>
          <a:chExt cx="0" cy="0"/>
        </a:xfrm>
      </p:grpSpPr>
      <p:sp>
        <p:nvSpPr>
          <p:cNvPr id="13" name="Parallelogramma 14">
            <a:extLst>
              <a:ext uri="{FF2B5EF4-FFF2-40B4-BE49-F238E27FC236}">
                <a16:creationId xmlns:a16="http://schemas.microsoft.com/office/drawing/2014/main" id="{F5AA8A10-E19C-430B-9D5D-8D12F92BFEC5}"/>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12" name="Rettangolo 11">
            <a:extLst>
              <a:ext uri="{FF2B5EF4-FFF2-40B4-BE49-F238E27FC236}">
                <a16:creationId xmlns:a16="http://schemas.microsoft.com/office/drawing/2014/main" id="{A7C93D4F-3003-4D58-9AFB-356A0F800F42}"/>
              </a:ext>
            </a:extLst>
          </p:cNvPr>
          <p:cNvSpPr/>
          <p:nvPr userDrawn="1"/>
        </p:nvSpPr>
        <p:spPr>
          <a:xfrm>
            <a:off x="4925679" y="3841"/>
            <a:ext cx="127212" cy="6858000"/>
          </a:xfrm>
          <a:prstGeom prst="rect">
            <a:avLst/>
          </a:prstGeom>
          <a:solidFill>
            <a:srgbClr val="2C5F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 name="Segnaposto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C3F388D4-15DF-446A-91AA-72876CD48301}" type="datetime1">
              <a:rPr lang="it-IT" noProof="0" smtClean="0"/>
              <a:t>10/05/24</a:t>
            </a:fld>
            <a:endParaRPr lang="it-IT" noProof="0" dirty="0"/>
          </a:p>
        </p:txBody>
      </p:sp>
      <p:sp>
        <p:nvSpPr>
          <p:cNvPr id="5" name="Segnaposto piè di pa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it-IT" noProof="0" dirty="0"/>
              <a:t>Piè di pagina</a:t>
            </a:r>
          </a:p>
        </p:txBody>
      </p:sp>
      <p:sp>
        <p:nvSpPr>
          <p:cNvPr id="6" name="Segnaposto numero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2" name="Titolo 1"/>
          <p:cNvSpPr>
            <a:spLocks noGrp="1"/>
          </p:cNvSpPr>
          <p:nvPr>
            <p:ph type="ctrTitle"/>
          </p:nvPr>
        </p:nvSpPr>
        <p:spPr>
          <a:xfrm>
            <a:off x="6629400" y="758952"/>
            <a:ext cx="4526280" cy="3227514"/>
          </a:xfrm>
        </p:spPr>
        <p:txBody>
          <a:bodyPr rtlCol="0" anchor="b">
            <a:normAutofit/>
          </a:bodyPr>
          <a:lstStyle>
            <a:lvl1pPr algn="l">
              <a:lnSpc>
                <a:spcPct val="90000"/>
              </a:lnSpc>
              <a:defRPr sz="6000" b="1" spc="-50" baseline="0">
                <a:solidFill>
                  <a:srgbClr val="122442"/>
                </a:solidFill>
                <a:latin typeface="+mn-lt"/>
              </a:defRPr>
            </a:lvl1pPr>
          </a:lstStyle>
          <a:p>
            <a:pPr rtl="0"/>
            <a:r>
              <a:rPr lang="it-IT" noProof="0" dirty="0"/>
              <a:t>Fare clic per modificare lo stile del titolo dello schema</a:t>
            </a:r>
          </a:p>
        </p:txBody>
      </p:sp>
      <p:sp>
        <p:nvSpPr>
          <p:cNvPr id="3" name="Sottotitolo 2"/>
          <p:cNvSpPr>
            <a:spLocks noGrp="1"/>
          </p:cNvSpPr>
          <p:nvPr>
            <p:ph type="subTitle" idx="1"/>
          </p:nvPr>
        </p:nvSpPr>
        <p:spPr>
          <a:xfrm>
            <a:off x="6632171" y="4508500"/>
            <a:ext cx="4526280" cy="1279652"/>
          </a:xfrm>
        </p:spPr>
        <p:txBody>
          <a:bodyPr lIns="91440" rIns="91440" rtlCol="0">
            <a:normAutofit/>
          </a:bodyPr>
          <a:lstStyle>
            <a:lvl1pPr marL="0" indent="0" algn="l">
              <a:buNone/>
              <a:defRPr sz="2400" cap="all" spc="200" baseline="0">
                <a:solidFill>
                  <a:schemeClr val="tx1">
                    <a:lumMod val="75000"/>
                    <a:lumOff val="25000"/>
                  </a:schemeClr>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a:t>Fare clic per modificare lo stile del sottotitolo dello schema</a:t>
            </a:r>
            <a:endParaRPr lang="it-IT" noProof="0" dirty="0"/>
          </a:p>
        </p:txBody>
      </p:sp>
      <p:sp>
        <p:nvSpPr>
          <p:cNvPr id="11" name="Rettangolo 10">
            <a:extLst>
              <a:ext uri="{FF2B5EF4-FFF2-40B4-BE49-F238E27FC236}">
                <a16:creationId xmlns:a16="http://schemas.microsoft.com/office/drawing/2014/main" id="{6D3E1BBA-670B-4CAE-B839-50ADB23DDBC6}"/>
              </a:ext>
            </a:extLst>
          </p:cNvPr>
          <p:cNvSpPr/>
          <p:nvPr userDrawn="1"/>
        </p:nvSpPr>
        <p:spPr>
          <a:xfrm>
            <a:off x="4838007" y="-1345"/>
            <a:ext cx="137546" cy="6858000"/>
          </a:xfrm>
          <a:prstGeom prst="rect">
            <a:avLst/>
          </a:prstGeom>
          <a:solidFill>
            <a:srgbClr val="7DA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14" name="Immagine 13">
            <a:extLst>
              <a:ext uri="{FF2B5EF4-FFF2-40B4-BE49-F238E27FC236}">
                <a16:creationId xmlns:a16="http://schemas.microsoft.com/office/drawing/2014/main" id="{51A2E00D-48B5-48F5-4A72-5BCA61F353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1" y="0"/>
            <a:ext cx="4849398" cy="6858000"/>
          </a:xfrm>
          <a:prstGeom prst="rect">
            <a:avLst/>
          </a:prstGeom>
        </p:spPr>
      </p:pic>
    </p:spTree>
    <p:extLst>
      <p:ext uri="{BB962C8B-B14F-4D97-AF65-F5344CB8AC3E}">
        <p14:creationId xmlns:p14="http://schemas.microsoft.com/office/powerpoint/2010/main" val="2576562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993271-E441-B1B9-45CE-0796C386A56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E9A20E1-1CE0-A18F-5B50-9363D811D0EE}"/>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23630AD-2CC3-9F9F-95A3-4CB49A55E0C0}"/>
              </a:ext>
            </a:extLst>
          </p:cNvPr>
          <p:cNvSpPr>
            <a:spLocks noGrp="1"/>
          </p:cNvSpPr>
          <p:nvPr>
            <p:ph type="dt" sz="half" idx="10"/>
          </p:nvPr>
        </p:nvSpPr>
        <p:spPr/>
        <p:txBody>
          <a:bodyPr/>
          <a:lstStyle/>
          <a:p>
            <a:fld id="{05AB01A3-89E5-4E27-BD50-644E54F87D21}" type="datetimeFigureOut">
              <a:rPr lang="it-IT" smtClean="0"/>
              <a:t>10/05/24</a:t>
            </a:fld>
            <a:endParaRPr lang="it-IT"/>
          </a:p>
        </p:txBody>
      </p:sp>
      <p:sp>
        <p:nvSpPr>
          <p:cNvPr id="5" name="Segnaposto piè di pagina 4">
            <a:extLst>
              <a:ext uri="{FF2B5EF4-FFF2-40B4-BE49-F238E27FC236}">
                <a16:creationId xmlns:a16="http://schemas.microsoft.com/office/drawing/2014/main" id="{D2806B99-A7DE-9802-0D3D-8E7FD669EEE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B109398-8453-2EBA-BCFD-E611F734D72F}"/>
              </a:ext>
            </a:extLst>
          </p:cNvPr>
          <p:cNvSpPr>
            <a:spLocks noGrp="1"/>
          </p:cNvSpPr>
          <p:nvPr>
            <p:ph type="sldNum" sz="quarter" idx="12"/>
          </p:nvPr>
        </p:nvSpPr>
        <p:spPr/>
        <p:txBody>
          <a:bodyPr/>
          <a:lstStyle/>
          <a:p>
            <a:fld id="{9979F41A-6F86-44A5-AE00-E4C258D5B71B}" type="slidenum">
              <a:rPr lang="it-IT" smtClean="0"/>
              <a:t>‹N›</a:t>
            </a:fld>
            <a:endParaRPr lang="it-IT"/>
          </a:p>
        </p:txBody>
      </p:sp>
    </p:spTree>
    <p:extLst>
      <p:ext uri="{BB962C8B-B14F-4D97-AF65-F5344CB8AC3E}">
        <p14:creationId xmlns:p14="http://schemas.microsoft.com/office/powerpoint/2010/main" val="529984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69715B-3B9A-6BCD-7E1C-E063C5E436AC}"/>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3325565F-7B14-18F6-9C0D-340BF4FB801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9A6F6976-74D4-4D7D-0EBE-ACAF77B576DB}"/>
              </a:ext>
            </a:extLst>
          </p:cNvPr>
          <p:cNvSpPr>
            <a:spLocks noGrp="1"/>
          </p:cNvSpPr>
          <p:nvPr>
            <p:ph type="dt" sz="half" idx="10"/>
          </p:nvPr>
        </p:nvSpPr>
        <p:spPr/>
        <p:txBody>
          <a:bodyPr/>
          <a:lstStyle/>
          <a:p>
            <a:fld id="{05AB01A3-89E5-4E27-BD50-644E54F87D21}" type="datetimeFigureOut">
              <a:rPr lang="it-IT" smtClean="0"/>
              <a:t>10/05/24</a:t>
            </a:fld>
            <a:endParaRPr lang="it-IT"/>
          </a:p>
        </p:txBody>
      </p:sp>
      <p:sp>
        <p:nvSpPr>
          <p:cNvPr id="5" name="Segnaposto piè di pagina 4">
            <a:extLst>
              <a:ext uri="{FF2B5EF4-FFF2-40B4-BE49-F238E27FC236}">
                <a16:creationId xmlns:a16="http://schemas.microsoft.com/office/drawing/2014/main" id="{92DF6765-0904-8FEA-125C-5EBD2B1D006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DF5C00A-AD7B-065C-A909-C176682F1632}"/>
              </a:ext>
            </a:extLst>
          </p:cNvPr>
          <p:cNvSpPr>
            <a:spLocks noGrp="1"/>
          </p:cNvSpPr>
          <p:nvPr>
            <p:ph type="sldNum" sz="quarter" idx="12"/>
          </p:nvPr>
        </p:nvSpPr>
        <p:spPr/>
        <p:txBody>
          <a:bodyPr/>
          <a:lstStyle/>
          <a:p>
            <a:fld id="{9979F41A-6F86-44A5-AE00-E4C258D5B71B}" type="slidenum">
              <a:rPr lang="it-IT" smtClean="0"/>
              <a:t>‹N›</a:t>
            </a:fld>
            <a:endParaRPr lang="it-IT"/>
          </a:p>
        </p:txBody>
      </p:sp>
    </p:spTree>
    <p:extLst>
      <p:ext uri="{BB962C8B-B14F-4D97-AF65-F5344CB8AC3E}">
        <p14:creationId xmlns:p14="http://schemas.microsoft.com/office/powerpoint/2010/main" val="815734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56243A-1FBD-1A5D-AE67-64BD75FF190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1AEE5DD-8E31-316A-5473-59D4730D283E}"/>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A531120A-B9BC-2B98-C0D5-62A89792B3B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FF8B4BE3-1CE3-C812-7B2B-A3905B98E698}"/>
              </a:ext>
            </a:extLst>
          </p:cNvPr>
          <p:cNvSpPr>
            <a:spLocks noGrp="1"/>
          </p:cNvSpPr>
          <p:nvPr>
            <p:ph type="dt" sz="half" idx="10"/>
          </p:nvPr>
        </p:nvSpPr>
        <p:spPr/>
        <p:txBody>
          <a:bodyPr/>
          <a:lstStyle/>
          <a:p>
            <a:fld id="{05AB01A3-89E5-4E27-BD50-644E54F87D21}" type="datetimeFigureOut">
              <a:rPr lang="it-IT" smtClean="0"/>
              <a:t>10/05/24</a:t>
            </a:fld>
            <a:endParaRPr lang="it-IT"/>
          </a:p>
        </p:txBody>
      </p:sp>
      <p:sp>
        <p:nvSpPr>
          <p:cNvPr id="6" name="Segnaposto piè di pagina 5">
            <a:extLst>
              <a:ext uri="{FF2B5EF4-FFF2-40B4-BE49-F238E27FC236}">
                <a16:creationId xmlns:a16="http://schemas.microsoft.com/office/drawing/2014/main" id="{D1C8D53B-8A4E-D1C7-FFD1-4374F90A157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738A5D5-DD9D-7BCE-8C83-890780DB6EE6}"/>
              </a:ext>
            </a:extLst>
          </p:cNvPr>
          <p:cNvSpPr>
            <a:spLocks noGrp="1"/>
          </p:cNvSpPr>
          <p:nvPr>
            <p:ph type="sldNum" sz="quarter" idx="12"/>
          </p:nvPr>
        </p:nvSpPr>
        <p:spPr/>
        <p:txBody>
          <a:bodyPr/>
          <a:lstStyle/>
          <a:p>
            <a:fld id="{9979F41A-6F86-44A5-AE00-E4C258D5B71B}" type="slidenum">
              <a:rPr lang="it-IT" smtClean="0"/>
              <a:t>‹N›</a:t>
            </a:fld>
            <a:endParaRPr lang="it-IT"/>
          </a:p>
        </p:txBody>
      </p:sp>
    </p:spTree>
    <p:extLst>
      <p:ext uri="{BB962C8B-B14F-4D97-AF65-F5344CB8AC3E}">
        <p14:creationId xmlns:p14="http://schemas.microsoft.com/office/powerpoint/2010/main" val="867732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6F7346-D4B6-198A-D924-3319572C93B4}"/>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475B948-B339-7506-5FA3-D4FD558B6E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9375A020-10A5-CF48-3BA2-2E64B4DEEC48}"/>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16BE62F6-875C-E22D-959F-B054F7F80E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58A06A88-A0C6-E2B3-4632-8BABFA3B6C57}"/>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B5A96832-34A9-B1CD-3901-FA40E1B95B53}"/>
              </a:ext>
            </a:extLst>
          </p:cNvPr>
          <p:cNvSpPr>
            <a:spLocks noGrp="1"/>
          </p:cNvSpPr>
          <p:nvPr>
            <p:ph type="dt" sz="half" idx="10"/>
          </p:nvPr>
        </p:nvSpPr>
        <p:spPr/>
        <p:txBody>
          <a:bodyPr/>
          <a:lstStyle/>
          <a:p>
            <a:fld id="{05AB01A3-89E5-4E27-BD50-644E54F87D21}" type="datetimeFigureOut">
              <a:rPr lang="it-IT" smtClean="0"/>
              <a:t>10/05/24</a:t>
            </a:fld>
            <a:endParaRPr lang="it-IT"/>
          </a:p>
        </p:txBody>
      </p:sp>
      <p:sp>
        <p:nvSpPr>
          <p:cNvPr id="8" name="Segnaposto piè di pagina 7">
            <a:extLst>
              <a:ext uri="{FF2B5EF4-FFF2-40B4-BE49-F238E27FC236}">
                <a16:creationId xmlns:a16="http://schemas.microsoft.com/office/drawing/2014/main" id="{FA2B7C3A-AC4F-F255-135A-8E952699134D}"/>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8C3F3CCF-CCAC-C940-BD29-970AE731C2D1}"/>
              </a:ext>
            </a:extLst>
          </p:cNvPr>
          <p:cNvSpPr>
            <a:spLocks noGrp="1"/>
          </p:cNvSpPr>
          <p:nvPr>
            <p:ph type="sldNum" sz="quarter" idx="12"/>
          </p:nvPr>
        </p:nvSpPr>
        <p:spPr/>
        <p:txBody>
          <a:bodyPr/>
          <a:lstStyle/>
          <a:p>
            <a:fld id="{9979F41A-6F86-44A5-AE00-E4C258D5B71B}" type="slidenum">
              <a:rPr lang="it-IT" smtClean="0"/>
              <a:t>‹N›</a:t>
            </a:fld>
            <a:endParaRPr lang="it-IT"/>
          </a:p>
        </p:txBody>
      </p:sp>
    </p:spTree>
    <p:extLst>
      <p:ext uri="{BB962C8B-B14F-4D97-AF65-F5344CB8AC3E}">
        <p14:creationId xmlns:p14="http://schemas.microsoft.com/office/powerpoint/2010/main" val="1260391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60C19C-CC49-E8EE-ECD5-991715DEEE52}"/>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EF3109FE-2DA6-32D9-D6C2-0EB00BDF6268}"/>
              </a:ext>
            </a:extLst>
          </p:cNvPr>
          <p:cNvSpPr>
            <a:spLocks noGrp="1"/>
          </p:cNvSpPr>
          <p:nvPr>
            <p:ph type="dt" sz="half" idx="10"/>
          </p:nvPr>
        </p:nvSpPr>
        <p:spPr/>
        <p:txBody>
          <a:bodyPr/>
          <a:lstStyle/>
          <a:p>
            <a:fld id="{05AB01A3-89E5-4E27-BD50-644E54F87D21}" type="datetimeFigureOut">
              <a:rPr lang="it-IT" smtClean="0"/>
              <a:t>10/05/24</a:t>
            </a:fld>
            <a:endParaRPr lang="it-IT"/>
          </a:p>
        </p:txBody>
      </p:sp>
      <p:sp>
        <p:nvSpPr>
          <p:cNvPr id="4" name="Segnaposto piè di pagina 3">
            <a:extLst>
              <a:ext uri="{FF2B5EF4-FFF2-40B4-BE49-F238E27FC236}">
                <a16:creationId xmlns:a16="http://schemas.microsoft.com/office/drawing/2014/main" id="{3A2A96A0-790D-535F-ADA3-9E0D8A6470D2}"/>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B93B2DE9-4804-5314-B91E-2F1763ACA92E}"/>
              </a:ext>
            </a:extLst>
          </p:cNvPr>
          <p:cNvSpPr>
            <a:spLocks noGrp="1"/>
          </p:cNvSpPr>
          <p:nvPr>
            <p:ph type="sldNum" sz="quarter" idx="12"/>
          </p:nvPr>
        </p:nvSpPr>
        <p:spPr/>
        <p:txBody>
          <a:bodyPr/>
          <a:lstStyle/>
          <a:p>
            <a:fld id="{9979F41A-6F86-44A5-AE00-E4C258D5B71B}" type="slidenum">
              <a:rPr lang="it-IT" smtClean="0"/>
              <a:t>‹N›</a:t>
            </a:fld>
            <a:endParaRPr lang="it-IT"/>
          </a:p>
        </p:txBody>
      </p:sp>
    </p:spTree>
    <p:extLst>
      <p:ext uri="{BB962C8B-B14F-4D97-AF65-F5344CB8AC3E}">
        <p14:creationId xmlns:p14="http://schemas.microsoft.com/office/powerpoint/2010/main" val="670556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BD214BDC-DE8E-D086-42A3-E0A3EA6D8BEF}"/>
              </a:ext>
            </a:extLst>
          </p:cNvPr>
          <p:cNvSpPr>
            <a:spLocks noGrp="1"/>
          </p:cNvSpPr>
          <p:nvPr>
            <p:ph type="dt" sz="half" idx="10"/>
          </p:nvPr>
        </p:nvSpPr>
        <p:spPr/>
        <p:txBody>
          <a:bodyPr/>
          <a:lstStyle/>
          <a:p>
            <a:fld id="{05AB01A3-89E5-4E27-BD50-644E54F87D21}" type="datetimeFigureOut">
              <a:rPr lang="it-IT" smtClean="0"/>
              <a:t>10/05/24</a:t>
            </a:fld>
            <a:endParaRPr lang="it-IT"/>
          </a:p>
        </p:txBody>
      </p:sp>
      <p:sp>
        <p:nvSpPr>
          <p:cNvPr id="3" name="Segnaposto piè di pagina 2">
            <a:extLst>
              <a:ext uri="{FF2B5EF4-FFF2-40B4-BE49-F238E27FC236}">
                <a16:creationId xmlns:a16="http://schemas.microsoft.com/office/drawing/2014/main" id="{E9268E07-E9FC-D070-4CF0-A52CFB8F7170}"/>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1697E6E9-AD5B-A72F-D194-6F86A2B3C5E3}"/>
              </a:ext>
            </a:extLst>
          </p:cNvPr>
          <p:cNvSpPr>
            <a:spLocks noGrp="1"/>
          </p:cNvSpPr>
          <p:nvPr>
            <p:ph type="sldNum" sz="quarter" idx="12"/>
          </p:nvPr>
        </p:nvSpPr>
        <p:spPr/>
        <p:txBody>
          <a:bodyPr/>
          <a:lstStyle/>
          <a:p>
            <a:fld id="{9979F41A-6F86-44A5-AE00-E4C258D5B71B}" type="slidenum">
              <a:rPr lang="it-IT" smtClean="0"/>
              <a:t>‹N›</a:t>
            </a:fld>
            <a:endParaRPr lang="it-IT"/>
          </a:p>
        </p:txBody>
      </p:sp>
    </p:spTree>
    <p:extLst>
      <p:ext uri="{BB962C8B-B14F-4D97-AF65-F5344CB8AC3E}">
        <p14:creationId xmlns:p14="http://schemas.microsoft.com/office/powerpoint/2010/main" val="4282253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45B32E-3F55-8B18-5BF4-8A85DDB5B14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713B031-FD71-2CFC-17A9-770A7E2F8A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48678C0B-3A80-F881-D499-5EE0F3E00D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BBB6204A-6BEE-4914-A6EB-80AB063D1D0D}"/>
              </a:ext>
            </a:extLst>
          </p:cNvPr>
          <p:cNvSpPr>
            <a:spLocks noGrp="1"/>
          </p:cNvSpPr>
          <p:nvPr>
            <p:ph type="dt" sz="half" idx="10"/>
          </p:nvPr>
        </p:nvSpPr>
        <p:spPr/>
        <p:txBody>
          <a:bodyPr/>
          <a:lstStyle/>
          <a:p>
            <a:fld id="{05AB01A3-89E5-4E27-BD50-644E54F87D21}" type="datetimeFigureOut">
              <a:rPr lang="it-IT" smtClean="0"/>
              <a:t>10/05/24</a:t>
            </a:fld>
            <a:endParaRPr lang="it-IT"/>
          </a:p>
        </p:txBody>
      </p:sp>
      <p:sp>
        <p:nvSpPr>
          <p:cNvPr id="6" name="Segnaposto piè di pagina 5">
            <a:extLst>
              <a:ext uri="{FF2B5EF4-FFF2-40B4-BE49-F238E27FC236}">
                <a16:creationId xmlns:a16="http://schemas.microsoft.com/office/drawing/2014/main" id="{1C049E6D-823A-6E54-3EEF-4AB949D570E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BD7853F-CD08-0810-BCB9-45E64DE81BAF}"/>
              </a:ext>
            </a:extLst>
          </p:cNvPr>
          <p:cNvSpPr>
            <a:spLocks noGrp="1"/>
          </p:cNvSpPr>
          <p:nvPr>
            <p:ph type="sldNum" sz="quarter" idx="12"/>
          </p:nvPr>
        </p:nvSpPr>
        <p:spPr/>
        <p:txBody>
          <a:bodyPr/>
          <a:lstStyle/>
          <a:p>
            <a:fld id="{9979F41A-6F86-44A5-AE00-E4C258D5B71B}" type="slidenum">
              <a:rPr lang="it-IT" smtClean="0"/>
              <a:t>‹N›</a:t>
            </a:fld>
            <a:endParaRPr lang="it-IT"/>
          </a:p>
        </p:txBody>
      </p:sp>
    </p:spTree>
    <p:extLst>
      <p:ext uri="{BB962C8B-B14F-4D97-AF65-F5344CB8AC3E}">
        <p14:creationId xmlns:p14="http://schemas.microsoft.com/office/powerpoint/2010/main" val="1416409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2FD4CC-9374-68D6-7490-1AA87531A39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6F8DB0D9-F918-BCA5-EBB4-4B8D82532E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C5E23390-2D41-5466-220E-1C1C0B33ED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2F4CCE2-F8A7-DD94-6FF5-F952BBA92442}"/>
              </a:ext>
            </a:extLst>
          </p:cNvPr>
          <p:cNvSpPr>
            <a:spLocks noGrp="1"/>
          </p:cNvSpPr>
          <p:nvPr>
            <p:ph type="dt" sz="half" idx="10"/>
          </p:nvPr>
        </p:nvSpPr>
        <p:spPr/>
        <p:txBody>
          <a:bodyPr/>
          <a:lstStyle/>
          <a:p>
            <a:fld id="{05AB01A3-89E5-4E27-BD50-644E54F87D21}" type="datetimeFigureOut">
              <a:rPr lang="it-IT" smtClean="0"/>
              <a:t>10/05/24</a:t>
            </a:fld>
            <a:endParaRPr lang="it-IT"/>
          </a:p>
        </p:txBody>
      </p:sp>
      <p:sp>
        <p:nvSpPr>
          <p:cNvPr id="6" name="Segnaposto piè di pagina 5">
            <a:extLst>
              <a:ext uri="{FF2B5EF4-FFF2-40B4-BE49-F238E27FC236}">
                <a16:creationId xmlns:a16="http://schemas.microsoft.com/office/drawing/2014/main" id="{1D2F6829-7FC5-8238-6C16-53268E81569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90BB13A-CBE5-F1BB-AADB-9B1D7278272E}"/>
              </a:ext>
            </a:extLst>
          </p:cNvPr>
          <p:cNvSpPr>
            <a:spLocks noGrp="1"/>
          </p:cNvSpPr>
          <p:nvPr>
            <p:ph type="sldNum" sz="quarter" idx="12"/>
          </p:nvPr>
        </p:nvSpPr>
        <p:spPr/>
        <p:txBody>
          <a:bodyPr/>
          <a:lstStyle/>
          <a:p>
            <a:fld id="{9979F41A-6F86-44A5-AE00-E4C258D5B71B}" type="slidenum">
              <a:rPr lang="it-IT" smtClean="0"/>
              <a:t>‹N›</a:t>
            </a:fld>
            <a:endParaRPr lang="it-IT"/>
          </a:p>
        </p:txBody>
      </p:sp>
    </p:spTree>
    <p:extLst>
      <p:ext uri="{BB962C8B-B14F-4D97-AF65-F5344CB8AC3E}">
        <p14:creationId xmlns:p14="http://schemas.microsoft.com/office/powerpoint/2010/main" val="2515199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71B5F5CE-3E19-0A7F-101E-9663B9AE9E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48F3BBC-888B-7D3C-AC8E-5DCB796137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BDFAC68-AC4A-3989-9845-0997EB00AF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5AB01A3-89E5-4E27-BD50-644E54F87D21}" type="datetimeFigureOut">
              <a:rPr lang="it-IT" smtClean="0"/>
              <a:t>10/05/24</a:t>
            </a:fld>
            <a:endParaRPr lang="it-IT"/>
          </a:p>
        </p:txBody>
      </p:sp>
      <p:sp>
        <p:nvSpPr>
          <p:cNvPr id="5" name="Segnaposto piè di pagina 4">
            <a:extLst>
              <a:ext uri="{FF2B5EF4-FFF2-40B4-BE49-F238E27FC236}">
                <a16:creationId xmlns:a16="http://schemas.microsoft.com/office/drawing/2014/main" id="{7951FD7F-99EA-C195-A326-5698C9D8B1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EFCDDA9E-8C30-FA0A-1ED2-488E80F8B2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979F41A-6F86-44A5-AE00-E4C258D5B71B}" type="slidenum">
              <a:rPr lang="it-IT" smtClean="0"/>
              <a:t>‹N›</a:t>
            </a:fld>
            <a:endParaRPr lang="it-IT"/>
          </a:p>
        </p:txBody>
      </p:sp>
    </p:spTree>
    <p:extLst>
      <p:ext uri="{BB962C8B-B14F-4D97-AF65-F5344CB8AC3E}">
        <p14:creationId xmlns:p14="http://schemas.microsoft.com/office/powerpoint/2010/main" val="1609879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3.jpg"/><Relationship Id="rId7" Type="http://schemas.openxmlformats.org/officeDocument/2006/relationships/diagramQuickStyle" Target="../diagrams/quickStyle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24.png"/><Relationship Id="rId4" Type="http://schemas.openxmlformats.org/officeDocument/2006/relationships/hyperlink" Target="https://www.nurse24.it/specializzazioni/infermiere-counselor.html" TargetMode="External"/><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96F88">
            <a:alpha val="36000"/>
          </a:srgb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B25FD1-9CF3-8CC1-5757-6254F11AF074}"/>
              </a:ext>
            </a:extLst>
          </p:cNvPr>
          <p:cNvSpPr txBox="1">
            <a:spLocks/>
          </p:cNvSpPr>
          <p:nvPr/>
        </p:nvSpPr>
        <p:spPr>
          <a:xfrm>
            <a:off x="5969876" y="791585"/>
            <a:ext cx="5412828" cy="3648710"/>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spc="-50" baseline="0">
                <a:solidFill>
                  <a:srgbClr val="122442"/>
                </a:solidFill>
                <a:latin typeface="+mn-lt"/>
                <a:ea typeface="+mj-ea"/>
                <a:cs typeface="+mj-cs"/>
              </a:defRPr>
            </a:lvl1pPr>
          </a:lstStyle>
          <a:p>
            <a:r>
              <a:rPr lang="it-IT" sz="5400" b="0" dirty="0">
                <a:solidFill>
                  <a:schemeClr val="tx1">
                    <a:lumMod val="85000"/>
                    <a:lumOff val="15000"/>
                  </a:schemeClr>
                </a:solidFill>
                <a:latin typeface="Modern Love Caps" panose="04070805081001020A01" pitchFamily="82" charset="0"/>
              </a:rPr>
              <a:t>GESTIONE NUTRIZIONALE PER LE COMPLICANZE DELLA MBS</a:t>
            </a:r>
          </a:p>
        </p:txBody>
      </p:sp>
      <p:sp>
        <p:nvSpPr>
          <p:cNvPr id="9" name="Sottotitolo 2">
            <a:extLst>
              <a:ext uri="{FF2B5EF4-FFF2-40B4-BE49-F238E27FC236}">
                <a16:creationId xmlns:a16="http://schemas.microsoft.com/office/drawing/2014/main" id="{6F4193B2-933B-A954-A083-2365304E9D65}"/>
              </a:ext>
            </a:extLst>
          </p:cNvPr>
          <p:cNvSpPr>
            <a:spLocks noGrp="1"/>
          </p:cNvSpPr>
          <p:nvPr>
            <p:ph type="subTitle" idx="1"/>
          </p:nvPr>
        </p:nvSpPr>
        <p:spPr>
          <a:xfrm>
            <a:off x="6096000" y="4566419"/>
            <a:ext cx="3473449" cy="1289676"/>
          </a:xfrm>
        </p:spPr>
        <p:txBody>
          <a:bodyPr anchor="t">
            <a:normAutofit/>
          </a:bodyPr>
          <a:lstStyle/>
          <a:p>
            <a:r>
              <a:rPr lang="it-IT" sz="1600" b="1" dirty="0">
                <a:solidFill>
                  <a:schemeClr val="tx1">
                    <a:lumMod val="85000"/>
                    <a:lumOff val="15000"/>
                  </a:schemeClr>
                </a:solidFill>
                <a:latin typeface="Aptos Display" panose="020B0004020202020204" pitchFamily="34" charset="0"/>
              </a:rPr>
              <a:t>Dott. Emmanuele Giglio</a:t>
            </a:r>
            <a:br>
              <a:rPr lang="it-IT" sz="1400" dirty="0">
                <a:solidFill>
                  <a:schemeClr val="tx1">
                    <a:lumMod val="85000"/>
                    <a:lumOff val="15000"/>
                  </a:schemeClr>
                </a:solidFill>
                <a:latin typeface="Aptos Display" panose="020B0004020202020204" pitchFamily="34" charset="0"/>
              </a:rPr>
            </a:br>
            <a:r>
              <a:rPr lang="it-IT" sz="1400" cap="none" dirty="0">
                <a:solidFill>
                  <a:schemeClr val="tx1">
                    <a:lumMod val="85000"/>
                    <a:lumOff val="15000"/>
                  </a:schemeClr>
                </a:solidFill>
                <a:latin typeface="Aptos Display" panose="020B0004020202020204" pitchFamily="34" charset="0"/>
              </a:rPr>
              <a:t>Dietista referente</a:t>
            </a:r>
            <a:br>
              <a:rPr lang="it-IT" sz="1400" dirty="0">
                <a:solidFill>
                  <a:schemeClr val="tx1">
                    <a:lumMod val="85000"/>
                    <a:lumOff val="15000"/>
                  </a:schemeClr>
                </a:solidFill>
                <a:latin typeface="Aptos Display" panose="020B0004020202020204" pitchFamily="34" charset="0"/>
              </a:rPr>
            </a:br>
            <a:r>
              <a:rPr lang="it-IT" sz="1400" cap="none" dirty="0">
                <a:solidFill>
                  <a:schemeClr val="tx1">
                    <a:lumMod val="85000"/>
                    <a:lumOff val="15000"/>
                  </a:schemeClr>
                </a:solidFill>
                <a:latin typeface="Aptos Display" panose="020B0004020202020204" pitchFamily="34" charset="0"/>
              </a:rPr>
              <a:t>Istituto Clinico Beato Matteo di Vigevano (PV)</a:t>
            </a:r>
            <a:endParaRPr lang="it-IT" sz="1400" dirty="0">
              <a:solidFill>
                <a:schemeClr val="tx1">
                  <a:lumMod val="85000"/>
                  <a:lumOff val="15000"/>
                </a:schemeClr>
              </a:solidFill>
              <a:latin typeface="Aptos Display" panose="020B0004020202020204" pitchFamily="34" charset="0"/>
            </a:endParaRPr>
          </a:p>
        </p:txBody>
      </p:sp>
    </p:spTree>
    <p:extLst>
      <p:ext uri="{BB962C8B-B14F-4D97-AF65-F5344CB8AC3E}">
        <p14:creationId xmlns:p14="http://schemas.microsoft.com/office/powerpoint/2010/main" val="47115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a:extLst>
              <a:ext uri="{FF2B5EF4-FFF2-40B4-BE49-F238E27FC236}">
                <a16:creationId xmlns:a16="http://schemas.microsoft.com/office/drawing/2014/main" id="{FAEE996A-16B9-9496-440D-1A8CA8AF116E}"/>
              </a:ext>
            </a:extLst>
          </p:cNvPr>
          <p:cNvSpPr/>
          <p:nvPr/>
        </p:nvSpPr>
        <p:spPr>
          <a:xfrm rot="10800000">
            <a:off x="8837493" y="3940602"/>
            <a:ext cx="1322939" cy="50879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6618" y="21600"/>
                </a:lnTo>
                <a:cubicBezTo>
                  <a:pt x="2956" y="21600"/>
                  <a:pt x="0" y="16753"/>
                  <a:pt x="0" y="10800"/>
                </a:cubicBezTo>
                <a:lnTo>
                  <a:pt x="0" y="10800"/>
                </a:lnTo>
                <a:cubicBezTo>
                  <a:pt x="0" y="4824"/>
                  <a:pt x="2970" y="0"/>
                  <a:pt x="6618" y="0"/>
                </a:cubicBezTo>
                <a:lnTo>
                  <a:pt x="21600" y="0"/>
                </a:lnTo>
                <a:lnTo>
                  <a:pt x="21600" y="21600"/>
                </a:lnTo>
                <a:close/>
              </a:path>
            </a:pathLst>
          </a:custGeom>
          <a:solidFill>
            <a:schemeClr val="accent3">
              <a:lumMod val="20000"/>
              <a:lumOff val="80000"/>
            </a:schemeClr>
          </a:solidFill>
          <a:ln w="12700">
            <a:miter lim="400000"/>
          </a:ln>
        </p:spPr>
        <p:txBody>
          <a:bodyPr lIns="28575" tIns="28575" rIns="28575" bIns="28575" anchor="ctr"/>
          <a:lstStyle/>
          <a:p>
            <a:pPr>
              <a:defRPr sz="3000">
                <a:solidFill>
                  <a:srgbClr val="FFFFFF"/>
                </a:solidFill>
              </a:defRPr>
            </a:pPr>
            <a:endParaRPr sz="2250"/>
          </a:p>
        </p:txBody>
      </p:sp>
      <p:sp>
        <p:nvSpPr>
          <p:cNvPr id="74" name="Shape">
            <a:extLst>
              <a:ext uri="{FF2B5EF4-FFF2-40B4-BE49-F238E27FC236}">
                <a16:creationId xmlns:a16="http://schemas.microsoft.com/office/drawing/2014/main" id="{F304B594-794A-F21F-6C07-3261746CC1FF}"/>
              </a:ext>
            </a:extLst>
          </p:cNvPr>
          <p:cNvSpPr/>
          <p:nvPr/>
        </p:nvSpPr>
        <p:spPr>
          <a:xfrm rot="10800000">
            <a:off x="8828445" y="5270482"/>
            <a:ext cx="1322939" cy="50879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6618" y="21600"/>
                </a:lnTo>
                <a:cubicBezTo>
                  <a:pt x="2956" y="21600"/>
                  <a:pt x="0" y="16753"/>
                  <a:pt x="0" y="10800"/>
                </a:cubicBezTo>
                <a:lnTo>
                  <a:pt x="0" y="10800"/>
                </a:lnTo>
                <a:cubicBezTo>
                  <a:pt x="0" y="4824"/>
                  <a:pt x="2970" y="0"/>
                  <a:pt x="6618" y="0"/>
                </a:cubicBezTo>
                <a:lnTo>
                  <a:pt x="21600" y="0"/>
                </a:lnTo>
                <a:lnTo>
                  <a:pt x="21600" y="21600"/>
                </a:lnTo>
                <a:close/>
              </a:path>
            </a:pathLst>
          </a:custGeom>
          <a:solidFill>
            <a:schemeClr val="accent2">
              <a:lumMod val="20000"/>
              <a:lumOff val="80000"/>
            </a:schemeClr>
          </a:solidFill>
          <a:ln w="12700">
            <a:miter lim="400000"/>
          </a:ln>
        </p:spPr>
        <p:txBody>
          <a:bodyPr lIns="28575" tIns="28575" rIns="28575" bIns="28575" anchor="ctr"/>
          <a:lstStyle/>
          <a:p>
            <a:pPr>
              <a:defRPr sz="3000">
                <a:solidFill>
                  <a:srgbClr val="FFFFFF"/>
                </a:solidFill>
              </a:defRPr>
            </a:pPr>
            <a:endParaRPr sz="2250"/>
          </a:p>
        </p:txBody>
      </p:sp>
      <p:sp>
        <p:nvSpPr>
          <p:cNvPr id="73" name="Shape">
            <a:extLst>
              <a:ext uri="{FF2B5EF4-FFF2-40B4-BE49-F238E27FC236}">
                <a16:creationId xmlns:a16="http://schemas.microsoft.com/office/drawing/2014/main" id="{FF8F8157-CE30-8DFF-6141-9AFF9F17A294}"/>
              </a:ext>
            </a:extLst>
          </p:cNvPr>
          <p:cNvSpPr/>
          <p:nvPr/>
        </p:nvSpPr>
        <p:spPr>
          <a:xfrm rot="10800000">
            <a:off x="8830977" y="4604070"/>
            <a:ext cx="1322939" cy="50879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6618" y="21600"/>
                </a:lnTo>
                <a:cubicBezTo>
                  <a:pt x="2956" y="21600"/>
                  <a:pt x="0" y="16753"/>
                  <a:pt x="0" y="10800"/>
                </a:cubicBezTo>
                <a:lnTo>
                  <a:pt x="0" y="10800"/>
                </a:lnTo>
                <a:cubicBezTo>
                  <a:pt x="0" y="4824"/>
                  <a:pt x="2970" y="0"/>
                  <a:pt x="6618" y="0"/>
                </a:cubicBezTo>
                <a:lnTo>
                  <a:pt x="21600" y="0"/>
                </a:lnTo>
                <a:lnTo>
                  <a:pt x="21600" y="21600"/>
                </a:lnTo>
                <a:close/>
              </a:path>
            </a:pathLst>
          </a:custGeom>
          <a:solidFill>
            <a:schemeClr val="tx2">
              <a:lumMod val="20000"/>
              <a:lumOff val="80000"/>
            </a:schemeClr>
          </a:solidFill>
          <a:ln w="12700">
            <a:miter lim="400000"/>
          </a:ln>
        </p:spPr>
        <p:txBody>
          <a:bodyPr lIns="28575" tIns="28575" rIns="28575" bIns="28575" anchor="ctr"/>
          <a:lstStyle/>
          <a:p>
            <a:pPr>
              <a:defRPr sz="3000">
                <a:solidFill>
                  <a:srgbClr val="FFFFFF"/>
                </a:solidFill>
              </a:defRPr>
            </a:pPr>
            <a:endParaRPr sz="2250"/>
          </a:p>
        </p:txBody>
      </p:sp>
      <p:grpSp>
        <p:nvGrpSpPr>
          <p:cNvPr id="27" name="Group 2">
            <a:extLst>
              <a:ext uri="{FF2B5EF4-FFF2-40B4-BE49-F238E27FC236}">
                <a16:creationId xmlns:a16="http://schemas.microsoft.com/office/drawing/2014/main" id="{36A2E0D0-9505-1086-8675-855648E8BC96}"/>
              </a:ext>
            </a:extLst>
          </p:cNvPr>
          <p:cNvGrpSpPr/>
          <p:nvPr/>
        </p:nvGrpSpPr>
        <p:grpSpPr>
          <a:xfrm>
            <a:off x="6430661" y="2964651"/>
            <a:ext cx="3256030" cy="3968400"/>
            <a:chOff x="2653716" y="1360034"/>
            <a:chExt cx="3245342" cy="4104031"/>
          </a:xfrm>
          <a:effectLst>
            <a:outerShdw blurRad="76200" dir="18900000" sy="23000" kx="-1200000" algn="bl" rotWithShape="0">
              <a:prstClr val="black">
                <a:alpha val="20000"/>
              </a:prstClr>
            </a:outerShdw>
          </a:effectLst>
        </p:grpSpPr>
        <p:sp>
          <p:nvSpPr>
            <p:cNvPr id="30" name="Shape">
              <a:extLst>
                <a:ext uri="{FF2B5EF4-FFF2-40B4-BE49-F238E27FC236}">
                  <a16:creationId xmlns:a16="http://schemas.microsoft.com/office/drawing/2014/main" id="{3C198D5F-DE63-20FA-6EE7-9B9D6A3671E9}"/>
                </a:ext>
              </a:extLst>
            </p:cNvPr>
            <p:cNvSpPr/>
            <p:nvPr/>
          </p:nvSpPr>
          <p:spPr>
            <a:xfrm>
              <a:off x="2653716" y="2051077"/>
              <a:ext cx="1917007" cy="117477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6618" y="21600"/>
                  </a:lnTo>
                  <a:cubicBezTo>
                    <a:pt x="2956" y="21600"/>
                    <a:pt x="0" y="16753"/>
                    <a:pt x="0" y="10800"/>
                  </a:cubicBezTo>
                  <a:lnTo>
                    <a:pt x="0" y="10800"/>
                  </a:lnTo>
                  <a:cubicBezTo>
                    <a:pt x="0" y="4824"/>
                    <a:pt x="2970" y="0"/>
                    <a:pt x="6618" y="0"/>
                  </a:cubicBezTo>
                  <a:lnTo>
                    <a:pt x="21600" y="0"/>
                  </a:lnTo>
                  <a:lnTo>
                    <a:pt x="21600" y="21600"/>
                  </a:lnTo>
                  <a:close/>
                </a:path>
              </a:pathLst>
            </a:custGeom>
            <a:solidFill>
              <a:schemeClr val="accent6">
                <a:lumMod val="20000"/>
                <a:lumOff val="80000"/>
              </a:schemeClr>
            </a:solidFill>
            <a:ln w="12700">
              <a:miter lim="400000"/>
            </a:ln>
          </p:spPr>
          <p:txBody>
            <a:bodyPr lIns="28575" tIns="28575" rIns="28575" bIns="28575" anchor="ctr"/>
            <a:lstStyle/>
            <a:p>
              <a:pPr>
                <a:defRPr sz="3000">
                  <a:solidFill>
                    <a:srgbClr val="FFFFFF"/>
                  </a:solidFill>
                </a:defRPr>
              </a:pPr>
              <a:endParaRPr sz="2250"/>
            </a:p>
          </p:txBody>
        </p:sp>
        <p:sp>
          <p:nvSpPr>
            <p:cNvPr id="31" name="Shape">
              <a:extLst>
                <a:ext uri="{FF2B5EF4-FFF2-40B4-BE49-F238E27FC236}">
                  <a16:creationId xmlns:a16="http://schemas.microsoft.com/office/drawing/2014/main" id="{E64DBE4A-B7EE-09EB-A2B2-77BA864C3604}"/>
                </a:ext>
              </a:extLst>
            </p:cNvPr>
            <p:cNvSpPr/>
            <p:nvPr/>
          </p:nvSpPr>
          <p:spPr>
            <a:xfrm>
              <a:off x="2653716" y="3381974"/>
              <a:ext cx="1917007" cy="117477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6618" y="21600"/>
                  </a:lnTo>
                  <a:cubicBezTo>
                    <a:pt x="2956" y="21600"/>
                    <a:pt x="0" y="16753"/>
                    <a:pt x="0" y="10800"/>
                  </a:cubicBezTo>
                  <a:lnTo>
                    <a:pt x="0" y="10800"/>
                  </a:lnTo>
                  <a:cubicBezTo>
                    <a:pt x="0" y="4824"/>
                    <a:pt x="2970" y="0"/>
                    <a:pt x="6618" y="0"/>
                  </a:cubicBezTo>
                  <a:lnTo>
                    <a:pt x="21600" y="0"/>
                  </a:lnTo>
                  <a:lnTo>
                    <a:pt x="21600" y="21600"/>
                  </a:lnTo>
                  <a:close/>
                </a:path>
              </a:pathLst>
            </a:custGeom>
            <a:solidFill>
              <a:schemeClr val="accent3">
                <a:lumMod val="60000"/>
                <a:lumOff val="40000"/>
              </a:schemeClr>
            </a:solidFill>
            <a:ln w="12700">
              <a:miter lim="400000"/>
            </a:ln>
          </p:spPr>
          <p:txBody>
            <a:bodyPr lIns="28575" tIns="28575" rIns="28575" bIns="28575" anchor="ctr"/>
            <a:lstStyle/>
            <a:p>
              <a:pPr>
                <a:defRPr sz="3000">
                  <a:solidFill>
                    <a:srgbClr val="FFFFFF"/>
                  </a:solidFill>
                </a:defRPr>
              </a:pPr>
              <a:endParaRPr sz="2250"/>
            </a:p>
          </p:txBody>
        </p:sp>
        <p:sp>
          <p:nvSpPr>
            <p:cNvPr id="32" name="Freeform: Shape 85">
              <a:extLst>
                <a:ext uri="{FF2B5EF4-FFF2-40B4-BE49-F238E27FC236}">
                  <a16:creationId xmlns:a16="http://schemas.microsoft.com/office/drawing/2014/main" id="{B00466F5-1A7F-81A8-DF91-7059473CBE08}"/>
                </a:ext>
              </a:extLst>
            </p:cNvPr>
            <p:cNvSpPr/>
            <p:nvPr/>
          </p:nvSpPr>
          <p:spPr>
            <a:xfrm>
              <a:off x="3145021" y="2051077"/>
              <a:ext cx="1425701" cy="1174772"/>
            </a:xfrm>
            <a:custGeom>
              <a:avLst/>
              <a:gdLst>
                <a:gd name="connsiteX0" fmla="*/ 985561 w 1900934"/>
                <a:gd name="connsiteY0" fmla="*/ 0 h 1566362"/>
                <a:gd name="connsiteX1" fmla="*/ 1900934 w 1900934"/>
                <a:gd name="connsiteY1" fmla="*/ 0 h 1566362"/>
                <a:gd name="connsiteX2" fmla="*/ 1900934 w 1900934"/>
                <a:gd name="connsiteY2" fmla="*/ 1566362 h 1566362"/>
                <a:gd name="connsiteX3" fmla="*/ 128058 w 1900934"/>
                <a:gd name="connsiteY3" fmla="*/ 1566362 h 1566362"/>
                <a:gd name="connsiteX4" fmla="*/ 47851 w 1900934"/>
                <a:gd name="connsiteY4" fmla="*/ 1562309 h 1566362"/>
                <a:gd name="connsiteX5" fmla="*/ 0 w 1900934"/>
                <a:gd name="connsiteY5" fmla="*/ 1555000 h 1566362"/>
                <a:gd name="connsiteX6" fmla="*/ 3684 w 1900934"/>
                <a:gd name="connsiteY6" fmla="*/ 1482042 h 1566362"/>
                <a:gd name="connsiteX7" fmla="*/ 838394 w 1900934"/>
                <a:gd name="connsiteY7" fmla="*/ 89406 h 1566362"/>
                <a:gd name="connsiteX8" fmla="*/ 985561 w 1900934"/>
                <a:gd name="connsiteY8" fmla="*/ 0 h 156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0934" h="1566362">
                  <a:moveTo>
                    <a:pt x="985561" y="0"/>
                  </a:moveTo>
                  <a:lnTo>
                    <a:pt x="1900934" y="0"/>
                  </a:lnTo>
                  <a:lnTo>
                    <a:pt x="1900934" y="1566362"/>
                  </a:lnTo>
                  <a:lnTo>
                    <a:pt x="128058" y="1566362"/>
                  </a:lnTo>
                  <a:cubicBezTo>
                    <a:pt x="100975" y="1566362"/>
                    <a:pt x="74217" y="1564989"/>
                    <a:pt x="47851" y="1562309"/>
                  </a:cubicBezTo>
                  <a:lnTo>
                    <a:pt x="0" y="1555000"/>
                  </a:lnTo>
                  <a:lnTo>
                    <a:pt x="3684" y="1482042"/>
                  </a:lnTo>
                  <a:cubicBezTo>
                    <a:pt x="62545" y="902450"/>
                    <a:pt x="379780" y="399240"/>
                    <a:pt x="838394" y="89406"/>
                  </a:cubicBezTo>
                  <a:lnTo>
                    <a:pt x="985561" y="0"/>
                  </a:lnTo>
                  <a:close/>
                </a:path>
              </a:pathLst>
            </a:custGeom>
            <a:solidFill>
              <a:schemeClr val="accent6">
                <a:lumMod val="75000"/>
                <a:alpha val="25000"/>
              </a:schemeClr>
            </a:solidFill>
            <a:ln w="12700">
              <a:miter lim="400000"/>
            </a:ln>
          </p:spPr>
          <p:txBody>
            <a:bodyPr wrap="square" lIns="28575" tIns="28575" rIns="28575" bIns="28575" anchor="ctr">
              <a:noAutofit/>
            </a:bodyPr>
            <a:lstStyle/>
            <a:p>
              <a:endParaRPr sz="2250">
                <a:solidFill>
                  <a:srgbClr val="FFFFFF"/>
                </a:solidFill>
              </a:endParaRPr>
            </a:p>
          </p:txBody>
        </p:sp>
        <p:sp>
          <p:nvSpPr>
            <p:cNvPr id="34" name="Freeform: Shape 87">
              <a:extLst>
                <a:ext uri="{FF2B5EF4-FFF2-40B4-BE49-F238E27FC236}">
                  <a16:creationId xmlns:a16="http://schemas.microsoft.com/office/drawing/2014/main" id="{BC92E192-E534-922E-0B9A-38D945D151CD}"/>
                </a:ext>
              </a:extLst>
            </p:cNvPr>
            <p:cNvSpPr/>
            <p:nvPr/>
          </p:nvSpPr>
          <p:spPr>
            <a:xfrm>
              <a:off x="3144462" y="3381974"/>
              <a:ext cx="1426261" cy="1174772"/>
            </a:xfrm>
            <a:custGeom>
              <a:avLst/>
              <a:gdLst>
                <a:gd name="connsiteX0" fmla="*/ 128805 w 1901681"/>
                <a:gd name="connsiteY0" fmla="*/ 0 h 1566362"/>
                <a:gd name="connsiteX1" fmla="*/ 1901681 w 1901681"/>
                <a:gd name="connsiteY1" fmla="*/ 0 h 1566362"/>
                <a:gd name="connsiteX2" fmla="*/ 1901681 w 1901681"/>
                <a:gd name="connsiteY2" fmla="*/ 1566362 h 1566362"/>
                <a:gd name="connsiteX3" fmla="*/ 961743 w 1901681"/>
                <a:gd name="connsiteY3" fmla="*/ 1566362 h 1566362"/>
                <a:gd name="connsiteX4" fmla="*/ 839141 w 1901681"/>
                <a:gd name="connsiteY4" fmla="*/ 1491880 h 1566362"/>
                <a:gd name="connsiteX5" fmla="*/ 4431 w 1901681"/>
                <a:gd name="connsiteY5" fmla="*/ 99244 h 1566362"/>
                <a:gd name="connsiteX6" fmla="*/ 0 w 1901681"/>
                <a:gd name="connsiteY6" fmla="*/ 11488 h 1566362"/>
                <a:gd name="connsiteX7" fmla="*/ 48871 w 1901681"/>
                <a:gd name="connsiteY7" fmla="*/ 4034 h 1566362"/>
                <a:gd name="connsiteX8" fmla="*/ 128805 w 1901681"/>
                <a:gd name="connsiteY8" fmla="*/ 0 h 156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1681" h="1566362">
                  <a:moveTo>
                    <a:pt x="128805" y="0"/>
                  </a:moveTo>
                  <a:lnTo>
                    <a:pt x="1901681" y="0"/>
                  </a:lnTo>
                  <a:lnTo>
                    <a:pt x="1901681" y="1566362"/>
                  </a:lnTo>
                  <a:lnTo>
                    <a:pt x="961743" y="1566362"/>
                  </a:lnTo>
                  <a:lnTo>
                    <a:pt x="839141" y="1491880"/>
                  </a:lnTo>
                  <a:cubicBezTo>
                    <a:pt x="380527" y="1182047"/>
                    <a:pt x="63292" y="678836"/>
                    <a:pt x="4431" y="99244"/>
                  </a:cubicBezTo>
                  <a:lnTo>
                    <a:pt x="0" y="11488"/>
                  </a:lnTo>
                  <a:lnTo>
                    <a:pt x="48871" y="4034"/>
                  </a:lnTo>
                  <a:cubicBezTo>
                    <a:pt x="75158" y="1367"/>
                    <a:pt x="101825" y="0"/>
                    <a:pt x="128805" y="0"/>
                  </a:cubicBezTo>
                  <a:close/>
                </a:path>
              </a:pathLst>
            </a:custGeom>
            <a:solidFill>
              <a:schemeClr val="accent3">
                <a:lumMod val="50000"/>
                <a:alpha val="25000"/>
              </a:schemeClr>
            </a:solidFill>
            <a:ln w="12700">
              <a:miter lim="400000"/>
            </a:ln>
          </p:spPr>
          <p:txBody>
            <a:bodyPr wrap="square" lIns="28575" tIns="28575" rIns="28575" bIns="28575" anchor="ctr">
              <a:noAutofit/>
            </a:bodyPr>
            <a:lstStyle/>
            <a:p>
              <a:endParaRPr sz="2250">
                <a:solidFill>
                  <a:srgbClr val="FFFFFF"/>
                </a:solidFill>
              </a:endParaRPr>
            </a:p>
          </p:txBody>
        </p:sp>
        <p:sp>
          <p:nvSpPr>
            <p:cNvPr id="36" name="Rectangle">
              <a:extLst>
                <a:ext uri="{FF2B5EF4-FFF2-40B4-BE49-F238E27FC236}">
                  <a16:creationId xmlns:a16="http://schemas.microsoft.com/office/drawing/2014/main" id="{99FFA6B2-4DBE-AA8F-8D76-B5949548B101}"/>
                </a:ext>
              </a:extLst>
            </p:cNvPr>
            <p:cNvSpPr/>
            <p:nvPr/>
          </p:nvSpPr>
          <p:spPr>
            <a:xfrm>
              <a:off x="4445309" y="4431337"/>
              <a:ext cx="255942" cy="1031447"/>
            </a:xfrm>
            <a:prstGeom prst="rect">
              <a:avLst/>
            </a:prstGeom>
            <a:solidFill>
              <a:schemeClr val="bg1">
                <a:lumMod val="75000"/>
              </a:schemeClr>
            </a:solidFill>
            <a:ln w="12700">
              <a:miter lim="400000"/>
            </a:ln>
          </p:spPr>
          <p:txBody>
            <a:bodyPr lIns="28575" tIns="28575" rIns="28575" bIns="28575" anchor="ctr"/>
            <a:lstStyle/>
            <a:p>
              <a:pPr>
                <a:defRPr sz="3000">
                  <a:solidFill>
                    <a:srgbClr val="FFFFFF"/>
                  </a:solidFill>
                </a:defRPr>
              </a:pPr>
              <a:endParaRPr sz="2250"/>
            </a:p>
          </p:txBody>
        </p:sp>
        <p:sp>
          <p:nvSpPr>
            <p:cNvPr id="37" name="Freeform: Shape 76">
              <a:extLst>
                <a:ext uri="{FF2B5EF4-FFF2-40B4-BE49-F238E27FC236}">
                  <a16:creationId xmlns:a16="http://schemas.microsoft.com/office/drawing/2014/main" id="{91109323-5E7B-41FB-5F31-F274A4224C1A}"/>
                </a:ext>
              </a:extLst>
            </p:cNvPr>
            <p:cNvSpPr/>
            <p:nvPr/>
          </p:nvSpPr>
          <p:spPr>
            <a:xfrm>
              <a:off x="4445309" y="4432618"/>
              <a:ext cx="255942" cy="887078"/>
            </a:xfrm>
            <a:custGeom>
              <a:avLst/>
              <a:gdLst>
                <a:gd name="connsiteX0" fmla="*/ 341256 w 341256"/>
                <a:gd name="connsiteY0" fmla="*/ 0 h 1182770"/>
                <a:gd name="connsiteX1" fmla="*/ 341256 w 341256"/>
                <a:gd name="connsiteY1" fmla="*/ 1182770 h 1182770"/>
                <a:gd name="connsiteX2" fmla="*/ 0 w 341256"/>
                <a:gd name="connsiteY2" fmla="*/ 174062 h 1182770"/>
                <a:gd name="connsiteX3" fmla="*/ 0 w 341256"/>
                <a:gd name="connsiteY3" fmla="*/ 1 h 1182770"/>
              </a:gdLst>
              <a:ahLst/>
              <a:cxnLst>
                <a:cxn ang="0">
                  <a:pos x="connsiteX0" y="connsiteY0"/>
                </a:cxn>
                <a:cxn ang="0">
                  <a:pos x="connsiteX1" y="connsiteY1"/>
                </a:cxn>
                <a:cxn ang="0">
                  <a:pos x="connsiteX2" y="connsiteY2"/>
                </a:cxn>
                <a:cxn ang="0">
                  <a:pos x="connsiteX3" y="connsiteY3"/>
                </a:cxn>
              </a:cxnLst>
              <a:rect l="l" t="t" r="r" b="b"/>
              <a:pathLst>
                <a:path w="341256" h="1182770">
                  <a:moveTo>
                    <a:pt x="341256" y="0"/>
                  </a:moveTo>
                  <a:lnTo>
                    <a:pt x="341256" y="1182770"/>
                  </a:lnTo>
                  <a:lnTo>
                    <a:pt x="0" y="174062"/>
                  </a:lnTo>
                  <a:lnTo>
                    <a:pt x="0" y="1"/>
                  </a:lnTo>
                  <a:close/>
                </a:path>
              </a:pathLst>
            </a:custGeom>
            <a:solidFill>
              <a:schemeClr val="tx1">
                <a:lumMod val="75000"/>
                <a:lumOff val="25000"/>
                <a:alpha val="16000"/>
              </a:schemeClr>
            </a:solidFill>
            <a:ln w="12700">
              <a:miter lim="400000"/>
            </a:ln>
          </p:spPr>
          <p:txBody>
            <a:bodyPr wrap="square" lIns="28575" tIns="28575" rIns="28575" bIns="28575" anchor="ctr">
              <a:noAutofit/>
            </a:bodyPr>
            <a:lstStyle/>
            <a:p>
              <a:endParaRPr lang="en-US" sz="2250">
                <a:solidFill>
                  <a:srgbClr val="FFFFFF"/>
                </a:solidFill>
              </a:endParaRPr>
            </a:p>
          </p:txBody>
        </p:sp>
        <p:sp>
          <p:nvSpPr>
            <p:cNvPr id="38" name="Shape">
              <a:extLst>
                <a:ext uri="{FF2B5EF4-FFF2-40B4-BE49-F238E27FC236}">
                  <a16:creationId xmlns:a16="http://schemas.microsoft.com/office/drawing/2014/main" id="{59A9E57F-F53D-EF1D-0614-299B1BFBE742}"/>
                </a:ext>
              </a:extLst>
            </p:cNvPr>
            <p:cNvSpPr/>
            <p:nvPr/>
          </p:nvSpPr>
          <p:spPr>
            <a:xfrm>
              <a:off x="3639093" y="4431337"/>
              <a:ext cx="1878613" cy="1032728"/>
            </a:xfrm>
            <a:custGeom>
              <a:avLst/>
              <a:gdLst/>
              <a:ahLst/>
              <a:cxnLst>
                <a:cxn ang="0">
                  <a:pos x="wd2" y="hd2"/>
                </a:cxn>
                <a:cxn ang="5400000">
                  <a:pos x="wd2" y="hd2"/>
                </a:cxn>
                <a:cxn ang="10800000">
                  <a:pos x="wd2" y="hd2"/>
                </a:cxn>
                <a:cxn ang="16200000">
                  <a:pos x="wd2" y="hd2"/>
                </a:cxn>
              </a:cxnLst>
              <a:rect l="0" t="0" r="r" b="b"/>
              <a:pathLst>
                <a:path w="21600" h="21600" extrusionOk="0">
                  <a:moveTo>
                    <a:pt x="18657" y="21600"/>
                  </a:moveTo>
                  <a:lnTo>
                    <a:pt x="21600" y="21600"/>
                  </a:lnTo>
                  <a:lnTo>
                    <a:pt x="17127" y="0"/>
                  </a:lnTo>
                  <a:lnTo>
                    <a:pt x="14199" y="0"/>
                  </a:lnTo>
                  <a:lnTo>
                    <a:pt x="15876" y="8137"/>
                  </a:lnTo>
                  <a:lnTo>
                    <a:pt x="5724" y="8137"/>
                  </a:lnTo>
                  <a:lnTo>
                    <a:pt x="7401" y="0"/>
                  </a:lnTo>
                  <a:lnTo>
                    <a:pt x="4458" y="0"/>
                  </a:lnTo>
                  <a:lnTo>
                    <a:pt x="0" y="21600"/>
                  </a:lnTo>
                  <a:lnTo>
                    <a:pt x="2943" y="21600"/>
                  </a:lnTo>
                  <a:lnTo>
                    <a:pt x="4620" y="13463"/>
                  </a:lnTo>
                  <a:lnTo>
                    <a:pt x="16980" y="13463"/>
                  </a:lnTo>
                  <a:close/>
                </a:path>
              </a:pathLst>
            </a:custGeom>
            <a:solidFill>
              <a:schemeClr val="bg1">
                <a:lumMod val="85000"/>
              </a:schemeClr>
            </a:solidFill>
            <a:ln w="12700">
              <a:miter lim="400000"/>
            </a:ln>
          </p:spPr>
          <p:txBody>
            <a:bodyPr lIns="28575" tIns="28575" rIns="28575" bIns="28575" anchor="ctr"/>
            <a:lstStyle/>
            <a:p>
              <a:pPr>
                <a:defRPr sz="3000">
                  <a:solidFill>
                    <a:srgbClr val="FFFFFF"/>
                  </a:solidFill>
                </a:defRPr>
              </a:pPr>
              <a:endParaRPr sz="2250"/>
            </a:p>
          </p:txBody>
        </p:sp>
        <p:sp>
          <p:nvSpPr>
            <p:cNvPr id="39" name="Circle">
              <a:extLst>
                <a:ext uri="{FF2B5EF4-FFF2-40B4-BE49-F238E27FC236}">
                  <a16:creationId xmlns:a16="http://schemas.microsoft.com/office/drawing/2014/main" id="{74644349-2181-D0F0-7678-A1C2D9EF604C}"/>
                </a:ext>
              </a:extLst>
            </p:cNvPr>
            <p:cNvSpPr/>
            <p:nvPr/>
          </p:nvSpPr>
          <p:spPr>
            <a:xfrm>
              <a:off x="3319164" y="1987094"/>
              <a:ext cx="2579894" cy="2579895"/>
            </a:xfrm>
            <a:prstGeom prst="ellipse">
              <a:avLst/>
            </a:prstGeom>
            <a:solidFill>
              <a:srgbClr val="FFFFFF"/>
            </a:solidFill>
            <a:ln w="12700">
              <a:miter lim="400000"/>
            </a:ln>
          </p:spPr>
          <p:txBody>
            <a:bodyPr lIns="28575" tIns="28575" rIns="28575" bIns="28575" anchor="ctr"/>
            <a:lstStyle/>
            <a:p>
              <a:pPr>
                <a:defRPr sz="3000">
                  <a:solidFill>
                    <a:srgbClr val="FFFFFF"/>
                  </a:solidFill>
                </a:defRPr>
              </a:pPr>
              <a:endParaRPr sz="2250"/>
            </a:p>
          </p:txBody>
        </p:sp>
        <p:sp>
          <p:nvSpPr>
            <p:cNvPr id="46" name="Shape">
              <a:extLst>
                <a:ext uri="{FF2B5EF4-FFF2-40B4-BE49-F238E27FC236}">
                  <a16:creationId xmlns:a16="http://schemas.microsoft.com/office/drawing/2014/main" id="{97D88F59-1734-BB32-F831-98AE42395D02}"/>
                </a:ext>
              </a:extLst>
            </p:cNvPr>
            <p:cNvSpPr/>
            <p:nvPr/>
          </p:nvSpPr>
          <p:spPr>
            <a:xfrm>
              <a:off x="3677483" y="2409395"/>
              <a:ext cx="1794155" cy="1794156"/>
            </a:xfrm>
            <a:custGeom>
              <a:avLst/>
              <a:gdLst/>
              <a:ahLst/>
              <a:cxnLst>
                <a:cxn ang="0">
                  <a:pos x="wd2" y="hd2"/>
                </a:cxn>
                <a:cxn ang="5400000">
                  <a:pos x="wd2" y="hd2"/>
                </a:cxn>
                <a:cxn ang="10800000">
                  <a:pos x="wd2" y="hd2"/>
                </a:cxn>
                <a:cxn ang="16200000">
                  <a:pos x="wd2" y="hd2"/>
                </a:cxn>
              </a:cxnLst>
              <a:rect l="0" t="0" r="r" b="b"/>
              <a:pathLst>
                <a:path w="21585" h="21600" extrusionOk="0">
                  <a:moveTo>
                    <a:pt x="10792" y="21600"/>
                  </a:moveTo>
                  <a:cubicBezTo>
                    <a:pt x="4834" y="21600"/>
                    <a:pt x="0" y="16747"/>
                    <a:pt x="0" y="10800"/>
                  </a:cubicBezTo>
                  <a:cubicBezTo>
                    <a:pt x="0" y="4838"/>
                    <a:pt x="4850" y="0"/>
                    <a:pt x="10792" y="0"/>
                  </a:cubicBezTo>
                  <a:cubicBezTo>
                    <a:pt x="16750" y="0"/>
                    <a:pt x="21585" y="4853"/>
                    <a:pt x="21585" y="10800"/>
                  </a:cubicBezTo>
                  <a:cubicBezTo>
                    <a:pt x="21600" y="16762"/>
                    <a:pt x="16750" y="21600"/>
                    <a:pt x="10792" y="21600"/>
                  </a:cubicBezTo>
                  <a:close/>
                  <a:moveTo>
                    <a:pt x="10792" y="2573"/>
                  </a:moveTo>
                  <a:cubicBezTo>
                    <a:pt x="6251" y="2573"/>
                    <a:pt x="2571" y="6270"/>
                    <a:pt x="2571" y="10800"/>
                  </a:cubicBezTo>
                  <a:cubicBezTo>
                    <a:pt x="2571" y="15345"/>
                    <a:pt x="6266" y="19027"/>
                    <a:pt x="10792" y="19027"/>
                  </a:cubicBezTo>
                  <a:cubicBezTo>
                    <a:pt x="15334" y="19027"/>
                    <a:pt x="19014" y="15330"/>
                    <a:pt x="19014" y="10800"/>
                  </a:cubicBezTo>
                  <a:cubicBezTo>
                    <a:pt x="19029" y="6270"/>
                    <a:pt x="15334" y="2573"/>
                    <a:pt x="10792" y="2573"/>
                  </a:cubicBezTo>
                  <a:close/>
                </a:path>
              </a:pathLst>
            </a:custGeom>
            <a:solidFill>
              <a:schemeClr val="accent2"/>
            </a:solidFill>
            <a:ln w="12700">
              <a:miter lim="400000"/>
            </a:ln>
          </p:spPr>
          <p:txBody>
            <a:bodyPr lIns="28575" tIns="28575" rIns="28575" bIns="28575" anchor="ctr"/>
            <a:lstStyle/>
            <a:p>
              <a:pPr>
                <a:defRPr sz="3000">
                  <a:solidFill>
                    <a:srgbClr val="FFFFFF"/>
                  </a:solidFill>
                </a:defRPr>
              </a:pPr>
              <a:endParaRPr sz="2250" dirty="0"/>
            </a:p>
          </p:txBody>
        </p:sp>
        <p:sp>
          <p:nvSpPr>
            <p:cNvPr id="51" name="Shape">
              <a:extLst>
                <a:ext uri="{FF2B5EF4-FFF2-40B4-BE49-F238E27FC236}">
                  <a16:creationId xmlns:a16="http://schemas.microsoft.com/office/drawing/2014/main" id="{3148947F-70CF-21D4-46F7-477BE1D5797C}"/>
                </a:ext>
              </a:extLst>
            </p:cNvPr>
            <p:cNvSpPr/>
            <p:nvPr/>
          </p:nvSpPr>
          <p:spPr>
            <a:xfrm>
              <a:off x="3319164" y="2051077"/>
              <a:ext cx="2515909" cy="251591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1835"/>
                  </a:moveTo>
                  <a:cubicBezTo>
                    <a:pt x="5856" y="1835"/>
                    <a:pt x="1835" y="5856"/>
                    <a:pt x="1835" y="10800"/>
                  </a:cubicBezTo>
                  <a:cubicBezTo>
                    <a:pt x="1835" y="15744"/>
                    <a:pt x="5856" y="19765"/>
                    <a:pt x="10800" y="19765"/>
                  </a:cubicBezTo>
                  <a:cubicBezTo>
                    <a:pt x="15744" y="19765"/>
                    <a:pt x="19765" y="15744"/>
                    <a:pt x="19765" y="10800"/>
                  </a:cubicBezTo>
                  <a:cubicBezTo>
                    <a:pt x="19765" y="5856"/>
                    <a:pt x="15744" y="1835"/>
                    <a:pt x="10800" y="1835"/>
                  </a:cubicBezTo>
                  <a:close/>
                </a:path>
              </a:pathLst>
            </a:custGeom>
            <a:solidFill>
              <a:schemeClr val="accent6"/>
            </a:solidFill>
            <a:ln w="12700">
              <a:miter lim="400000"/>
            </a:ln>
          </p:spPr>
          <p:txBody>
            <a:bodyPr lIns="28575" tIns="28575" rIns="28575" bIns="28575" anchor="ctr"/>
            <a:lstStyle/>
            <a:p>
              <a:pPr>
                <a:defRPr sz="3000">
                  <a:solidFill>
                    <a:srgbClr val="FFFFFF"/>
                  </a:solidFill>
                </a:defRPr>
              </a:pPr>
              <a:endParaRPr sz="2250"/>
            </a:p>
          </p:txBody>
        </p:sp>
        <p:sp>
          <p:nvSpPr>
            <p:cNvPr id="52" name="Shape">
              <a:extLst>
                <a:ext uri="{FF2B5EF4-FFF2-40B4-BE49-F238E27FC236}">
                  <a16:creationId xmlns:a16="http://schemas.microsoft.com/office/drawing/2014/main" id="{53FAF047-C228-511A-D296-2F0D012922BE}"/>
                </a:ext>
              </a:extLst>
            </p:cNvPr>
            <p:cNvSpPr/>
            <p:nvPr/>
          </p:nvSpPr>
          <p:spPr>
            <a:xfrm>
              <a:off x="4061395" y="2793308"/>
              <a:ext cx="1018649" cy="1018652"/>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57" y="21600"/>
                    <a:pt x="0" y="16770"/>
                    <a:pt x="0" y="10800"/>
                  </a:cubicBezTo>
                  <a:cubicBezTo>
                    <a:pt x="0" y="4857"/>
                    <a:pt x="4830" y="0"/>
                    <a:pt x="10800" y="0"/>
                  </a:cubicBezTo>
                  <a:cubicBezTo>
                    <a:pt x="16743" y="0"/>
                    <a:pt x="21600" y="4830"/>
                    <a:pt x="21600" y="10800"/>
                  </a:cubicBezTo>
                  <a:cubicBezTo>
                    <a:pt x="21600" y="16770"/>
                    <a:pt x="16770" y="21600"/>
                    <a:pt x="10800" y="21600"/>
                  </a:cubicBezTo>
                  <a:close/>
                  <a:moveTo>
                    <a:pt x="10800" y="4532"/>
                  </a:moveTo>
                  <a:cubicBezTo>
                    <a:pt x="7354" y="4532"/>
                    <a:pt x="4532" y="7354"/>
                    <a:pt x="4532" y="10800"/>
                  </a:cubicBezTo>
                  <a:cubicBezTo>
                    <a:pt x="4532" y="14246"/>
                    <a:pt x="7354" y="17068"/>
                    <a:pt x="10800" y="17068"/>
                  </a:cubicBezTo>
                  <a:cubicBezTo>
                    <a:pt x="14246" y="17068"/>
                    <a:pt x="17068" y="14246"/>
                    <a:pt x="17068" y="10800"/>
                  </a:cubicBezTo>
                  <a:cubicBezTo>
                    <a:pt x="17068" y="7354"/>
                    <a:pt x="14273" y="4532"/>
                    <a:pt x="10800" y="4532"/>
                  </a:cubicBezTo>
                  <a:close/>
                </a:path>
              </a:pathLst>
            </a:custGeom>
            <a:solidFill>
              <a:schemeClr val="accent4"/>
            </a:solidFill>
            <a:ln w="12700">
              <a:miter lim="400000"/>
            </a:ln>
          </p:spPr>
          <p:txBody>
            <a:bodyPr lIns="28575" tIns="28575" rIns="28575" bIns="28575" anchor="ctr"/>
            <a:lstStyle/>
            <a:p>
              <a:pPr>
                <a:defRPr sz="3000">
                  <a:solidFill>
                    <a:srgbClr val="FFFFFF"/>
                  </a:solidFill>
                </a:defRPr>
              </a:pPr>
              <a:endParaRPr sz="2250"/>
            </a:p>
          </p:txBody>
        </p:sp>
        <p:sp>
          <p:nvSpPr>
            <p:cNvPr id="56" name="Circle">
              <a:extLst>
                <a:ext uri="{FF2B5EF4-FFF2-40B4-BE49-F238E27FC236}">
                  <a16:creationId xmlns:a16="http://schemas.microsoft.com/office/drawing/2014/main" id="{097DA4E8-E28E-72FD-68B4-462E100B7EAF}"/>
                </a:ext>
              </a:extLst>
            </p:cNvPr>
            <p:cNvSpPr/>
            <p:nvPr/>
          </p:nvSpPr>
          <p:spPr>
            <a:xfrm>
              <a:off x="4445309" y="3177222"/>
              <a:ext cx="255942" cy="255942"/>
            </a:xfrm>
            <a:prstGeom prst="ellipse">
              <a:avLst/>
            </a:prstGeom>
            <a:solidFill>
              <a:schemeClr val="accent5"/>
            </a:solidFill>
            <a:ln w="12700">
              <a:miter lim="400000"/>
            </a:ln>
          </p:spPr>
          <p:txBody>
            <a:bodyPr lIns="28575" tIns="28575" rIns="28575" bIns="28575" anchor="ctr"/>
            <a:lstStyle/>
            <a:p>
              <a:pPr>
                <a:defRPr sz="3000">
                  <a:solidFill>
                    <a:srgbClr val="FFFFFF"/>
                  </a:solidFill>
                </a:defRPr>
              </a:pPr>
              <a:endParaRPr sz="2250"/>
            </a:p>
          </p:txBody>
        </p:sp>
        <p:sp>
          <p:nvSpPr>
            <p:cNvPr id="57" name="Shape">
              <a:extLst>
                <a:ext uri="{FF2B5EF4-FFF2-40B4-BE49-F238E27FC236}">
                  <a16:creationId xmlns:a16="http://schemas.microsoft.com/office/drawing/2014/main" id="{1E5146BB-48FB-B3AE-5FA0-C779D36897B5}"/>
                </a:ext>
              </a:extLst>
            </p:cNvPr>
            <p:cNvSpPr/>
            <p:nvPr/>
          </p:nvSpPr>
          <p:spPr>
            <a:xfrm>
              <a:off x="4573279" y="1360034"/>
              <a:ext cx="167643" cy="525158"/>
            </a:xfrm>
            <a:custGeom>
              <a:avLst/>
              <a:gdLst/>
              <a:ahLst/>
              <a:cxnLst>
                <a:cxn ang="0">
                  <a:pos x="wd2" y="hd2"/>
                </a:cxn>
                <a:cxn ang="5400000">
                  <a:pos x="wd2" y="hd2"/>
                </a:cxn>
                <a:cxn ang="10800000">
                  <a:pos x="wd2" y="hd2"/>
                </a:cxn>
                <a:cxn ang="16200000">
                  <a:pos x="wd2" y="hd2"/>
                </a:cxn>
              </a:cxnLst>
              <a:rect l="0" t="0" r="r" b="b"/>
              <a:pathLst>
                <a:path w="21600" h="21308" extrusionOk="0">
                  <a:moveTo>
                    <a:pt x="10553" y="17570"/>
                  </a:moveTo>
                  <a:lnTo>
                    <a:pt x="0" y="21308"/>
                  </a:lnTo>
                  <a:lnTo>
                    <a:pt x="0" y="6198"/>
                  </a:lnTo>
                  <a:lnTo>
                    <a:pt x="16983" y="279"/>
                  </a:lnTo>
                  <a:cubicBezTo>
                    <a:pt x="18632" y="-292"/>
                    <a:pt x="21600" y="72"/>
                    <a:pt x="21600" y="850"/>
                  </a:cubicBezTo>
                  <a:lnTo>
                    <a:pt x="21600" y="8587"/>
                  </a:lnTo>
                  <a:cubicBezTo>
                    <a:pt x="21600" y="11858"/>
                    <a:pt x="17643" y="15077"/>
                    <a:pt x="10553" y="17570"/>
                  </a:cubicBezTo>
                  <a:close/>
                </a:path>
              </a:pathLst>
            </a:custGeom>
            <a:solidFill>
              <a:srgbClr val="929497"/>
            </a:solidFill>
            <a:ln w="12700">
              <a:miter lim="400000"/>
            </a:ln>
          </p:spPr>
          <p:txBody>
            <a:bodyPr lIns="28575" tIns="28575" rIns="28575" bIns="28575" anchor="ctr"/>
            <a:lstStyle/>
            <a:p>
              <a:pPr>
                <a:defRPr sz="3000">
                  <a:solidFill>
                    <a:srgbClr val="FFFFFF"/>
                  </a:solidFill>
                </a:defRPr>
              </a:pPr>
              <a:endParaRPr sz="2250"/>
            </a:p>
          </p:txBody>
        </p:sp>
        <p:sp>
          <p:nvSpPr>
            <p:cNvPr id="61" name="Shape">
              <a:extLst>
                <a:ext uri="{FF2B5EF4-FFF2-40B4-BE49-F238E27FC236}">
                  <a16:creationId xmlns:a16="http://schemas.microsoft.com/office/drawing/2014/main" id="{B580A1A0-D33E-5875-60F7-CE4012B8CCFD}"/>
                </a:ext>
              </a:extLst>
            </p:cNvPr>
            <p:cNvSpPr/>
            <p:nvPr/>
          </p:nvSpPr>
          <p:spPr>
            <a:xfrm>
              <a:off x="4406917" y="1360034"/>
              <a:ext cx="167643" cy="525158"/>
            </a:xfrm>
            <a:custGeom>
              <a:avLst/>
              <a:gdLst/>
              <a:ahLst/>
              <a:cxnLst>
                <a:cxn ang="0">
                  <a:pos x="wd2" y="hd2"/>
                </a:cxn>
                <a:cxn ang="5400000">
                  <a:pos x="wd2" y="hd2"/>
                </a:cxn>
                <a:cxn ang="10800000">
                  <a:pos x="wd2" y="hd2"/>
                </a:cxn>
                <a:cxn ang="16200000">
                  <a:pos x="wd2" y="hd2"/>
                </a:cxn>
              </a:cxnLst>
              <a:rect l="0" t="0" r="r" b="b"/>
              <a:pathLst>
                <a:path w="21600" h="21308" extrusionOk="0">
                  <a:moveTo>
                    <a:pt x="11047" y="17570"/>
                  </a:moveTo>
                  <a:lnTo>
                    <a:pt x="21600" y="21308"/>
                  </a:lnTo>
                  <a:lnTo>
                    <a:pt x="21600" y="6198"/>
                  </a:lnTo>
                  <a:lnTo>
                    <a:pt x="4617" y="279"/>
                  </a:lnTo>
                  <a:cubicBezTo>
                    <a:pt x="2968" y="-292"/>
                    <a:pt x="0" y="72"/>
                    <a:pt x="0" y="850"/>
                  </a:cubicBezTo>
                  <a:lnTo>
                    <a:pt x="0" y="8587"/>
                  </a:lnTo>
                  <a:cubicBezTo>
                    <a:pt x="0" y="11858"/>
                    <a:pt x="3957" y="15077"/>
                    <a:pt x="11047" y="17570"/>
                  </a:cubicBezTo>
                  <a:close/>
                </a:path>
              </a:pathLst>
            </a:custGeom>
            <a:solidFill>
              <a:srgbClr val="929497"/>
            </a:solidFill>
            <a:ln w="12700">
              <a:miter lim="400000"/>
            </a:ln>
          </p:spPr>
          <p:txBody>
            <a:bodyPr lIns="28575" tIns="28575" rIns="28575" bIns="28575" anchor="ctr"/>
            <a:lstStyle/>
            <a:p>
              <a:pPr>
                <a:defRPr sz="3000">
                  <a:solidFill>
                    <a:srgbClr val="FFFFFF"/>
                  </a:solidFill>
                </a:defRPr>
              </a:pPr>
              <a:endParaRPr sz="2250"/>
            </a:p>
          </p:txBody>
        </p:sp>
        <p:sp>
          <p:nvSpPr>
            <p:cNvPr id="62" name="Shape">
              <a:extLst>
                <a:ext uri="{FF2B5EF4-FFF2-40B4-BE49-F238E27FC236}">
                  <a16:creationId xmlns:a16="http://schemas.microsoft.com/office/drawing/2014/main" id="{62EF05A2-F07F-BE16-3694-017335906AF1}"/>
                </a:ext>
              </a:extLst>
            </p:cNvPr>
            <p:cNvSpPr/>
            <p:nvPr/>
          </p:nvSpPr>
          <p:spPr>
            <a:xfrm>
              <a:off x="4547686" y="1411223"/>
              <a:ext cx="46070" cy="1913167"/>
            </a:xfrm>
            <a:custGeom>
              <a:avLst/>
              <a:gdLst/>
              <a:ahLst/>
              <a:cxnLst>
                <a:cxn ang="0">
                  <a:pos x="wd2" y="hd2"/>
                </a:cxn>
                <a:cxn ang="5400000">
                  <a:pos x="wd2" y="hd2"/>
                </a:cxn>
                <a:cxn ang="10800000">
                  <a:pos x="wd2" y="hd2"/>
                </a:cxn>
                <a:cxn ang="16200000">
                  <a:pos x="wd2" y="hd2"/>
                </a:cxn>
              </a:cxnLst>
              <a:rect l="0" t="0" r="r" b="b"/>
              <a:pathLst>
                <a:path w="21600" h="21600" extrusionOk="0">
                  <a:moveTo>
                    <a:pt x="14400" y="0"/>
                  </a:moveTo>
                  <a:lnTo>
                    <a:pt x="14400" y="332"/>
                  </a:lnTo>
                  <a:lnTo>
                    <a:pt x="7200" y="332"/>
                  </a:lnTo>
                  <a:lnTo>
                    <a:pt x="7200" y="0"/>
                  </a:lnTo>
                  <a:lnTo>
                    <a:pt x="0" y="0"/>
                  </a:lnTo>
                  <a:lnTo>
                    <a:pt x="0" y="21340"/>
                  </a:lnTo>
                  <a:cubicBezTo>
                    <a:pt x="0" y="21484"/>
                    <a:pt x="4800" y="21600"/>
                    <a:pt x="10800" y="21600"/>
                  </a:cubicBezTo>
                  <a:lnTo>
                    <a:pt x="10800" y="21600"/>
                  </a:lnTo>
                  <a:cubicBezTo>
                    <a:pt x="16800" y="21600"/>
                    <a:pt x="21600" y="21484"/>
                    <a:pt x="21600" y="21340"/>
                  </a:cubicBezTo>
                  <a:lnTo>
                    <a:pt x="21600" y="0"/>
                  </a:lnTo>
                  <a:lnTo>
                    <a:pt x="14400" y="0"/>
                  </a:lnTo>
                  <a:close/>
                </a:path>
              </a:pathLst>
            </a:custGeom>
            <a:solidFill>
              <a:srgbClr val="C8CACB"/>
            </a:solidFill>
            <a:ln w="12700">
              <a:miter lim="400000"/>
            </a:ln>
          </p:spPr>
          <p:txBody>
            <a:bodyPr lIns="28575" tIns="28575" rIns="28575" bIns="28575" anchor="ctr"/>
            <a:lstStyle/>
            <a:p>
              <a:pPr>
                <a:defRPr sz="3000">
                  <a:solidFill>
                    <a:srgbClr val="FFFFFF"/>
                  </a:solidFill>
                </a:defRPr>
              </a:pPr>
              <a:endParaRPr sz="2250"/>
            </a:p>
          </p:txBody>
        </p:sp>
        <p:sp>
          <p:nvSpPr>
            <p:cNvPr id="66" name="Shape">
              <a:extLst>
                <a:ext uri="{FF2B5EF4-FFF2-40B4-BE49-F238E27FC236}">
                  <a16:creationId xmlns:a16="http://schemas.microsoft.com/office/drawing/2014/main" id="{CB1E871C-6D45-F006-2378-5D29C85E4F33}"/>
                </a:ext>
              </a:extLst>
            </p:cNvPr>
            <p:cNvSpPr/>
            <p:nvPr/>
          </p:nvSpPr>
          <p:spPr>
            <a:xfrm>
              <a:off x="4227758" y="2089470"/>
              <a:ext cx="371673" cy="1235476"/>
            </a:xfrm>
            <a:custGeom>
              <a:avLst/>
              <a:gdLst/>
              <a:ahLst/>
              <a:cxnLst>
                <a:cxn ang="0">
                  <a:pos x="wd2" y="hd2"/>
                </a:cxn>
                <a:cxn ang="5400000">
                  <a:pos x="wd2" y="hd2"/>
                </a:cxn>
                <a:cxn ang="10800000">
                  <a:pos x="wd2" y="hd2"/>
                </a:cxn>
                <a:cxn ang="16200000">
                  <a:pos x="wd2" y="hd2"/>
                </a:cxn>
              </a:cxnLst>
              <a:rect l="0" t="0" r="r" b="b"/>
              <a:pathLst>
                <a:path w="21484" h="21565" extrusionOk="0">
                  <a:moveTo>
                    <a:pt x="21452" y="21064"/>
                  </a:moveTo>
                  <a:lnTo>
                    <a:pt x="2589" y="0"/>
                  </a:lnTo>
                  <a:cubicBezTo>
                    <a:pt x="1701" y="67"/>
                    <a:pt x="888" y="134"/>
                    <a:pt x="0" y="201"/>
                  </a:cubicBezTo>
                  <a:lnTo>
                    <a:pt x="18863" y="21265"/>
                  </a:lnTo>
                  <a:cubicBezTo>
                    <a:pt x="19085" y="21488"/>
                    <a:pt x="19751" y="21600"/>
                    <a:pt x="20490" y="21555"/>
                  </a:cubicBezTo>
                  <a:cubicBezTo>
                    <a:pt x="21230" y="21511"/>
                    <a:pt x="21600" y="21287"/>
                    <a:pt x="21452" y="21064"/>
                  </a:cubicBezTo>
                  <a:close/>
                </a:path>
              </a:pathLst>
            </a:custGeom>
            <a:solidFill>
              <a:schemeClr val="tx1">
                <a:lumMod val="75000"/>
                <a:lumOff val="25000"/>
                <a:alpha val="16000"/>
              </a:schemeClr>
            </a:solidFill>
            <a:ln w="12700">
              <a:miter lim="400000"/>
            </a:ln>
          </p:spPr>
          <p:txBody>
            <a:bodyPr wrap="square" lIns="28575" tIns="28575" rIns="28575" bIns="28575" anchor="ctr">
              <a:noAutofit/>
            </a:bodyPr>
            <a:lstStyle/>
            <a:p>
              <a:endParaRPr sz="2250">
                <a:solidFill>
                  <a:srgbClr val="FFFFFF"/>
                </a:solidFill>
              </a:endParaRPr>
            </a:p>
          </p:txBody>
        </p:sp>
      </p:grpSp>
      <p:sp>
        <p:nvSpPr>
          <p:cNvPr id="68" name="CasellaDiTesto 67">
            <a:extLst>
              <a:ext uri="{FF2B5EF4-FFF2-40B4-BE49-F238E27FC236}">
                <a16:creationId xmlns:a16="http://schemas.microsoft.com/office/drawing/2014/main" id="{9A4A494C-CBED-3CE8-B62D-C6B3DE73E646}"/>
              </a:ext>
            </a:extLst>
          </p:cNvPr>
          <p:cNvSpPr txBox="1"/>
          <p:nvPr/>
        </p:nvSpPr>
        <p:spPr>
          <a:xfrm>
            <a:off x="3733924" y="3771295"/>
            <a:ext cx="2673628" cy="923330"/>
          </a:xfrm>
          <a:prstGeom prst="rect">
            <a:avLst/>
          </a:prstGeom>
          <a:noFill/>
        </p:spPr>
        <p:txBody>
          <a:bodyPr wrap="square" rtlCol="0">
            <a:spAutoFit/>
          </a:bodyPr>
          <a:lstStyle/>
          <a:p>
            <a:pPr algn="r"/>
            <a:r>
              <a:rPr lang="it-IT" b="1" dirty="0">
                <a:solidFill>
                  <a:schemeClr val="accent6">
                    <a:lumMod val="75000"/>
                  </a:schemeClr>
                </a:solidFill>
                <a:latin typeface="Modern Love Caps" panose="04070805081001020A01" pitchFamily="82" charset="0"/>
              </a:rPr>
              <a:t>Correzione dello stato di malnutrizione o sua prevenzione</a:t>
            </a:r>
          </a:p>
        </p:txBody>
      </p:sp>
      <p:sp>
        <p:nvSpPr>
          <p:cNvPr id="69" name="CasellaDiTesto 68">
            <a:extLst>
              <a:ext uri="{FF2B5EF4-FFF2-40B4-BE49-F238E27FC236}">
                <a16:creationId xmlns:a16="http://schemas.microsoft.com/office/drawing/2014/main" id="{920B0D05-B587-B036-EBAD-CC4E657A1CC5}"/>
              </a:ext>
            </a:extLst>
          </p:cNvPr>
          <p:cNvSpPr txBox="1"/>
          <p:nvPr/>
        </p:nvSpPr>
        <p:spPr>
          <a:xfrm>
            <a:off x="3733924" y="5195355"/>
            <a:ext cx="2673628" cy="646331"/>
          </a:xfrm>
          <a:prstGeom prst="rect">
            <a:avLst/>
          </a:prstGeom>
          <a:noFill/>
        </p:spPr>
        <p:txBody>
          <a:bodyPr wrap="square" rtlCol="0">
            <a:spAutoFit/>
          </a:bodyPr>
          <a:lstStyle/>
          <a:p>
            <a:pPr algn="r"/>
            <a:r>
              <a:rPr lang="it-IT" b="1" dirty="0">
                <a:solidFill>
                  <a:schemeClr val="accent3">
                    <a:lumMod val="75000"/>
                  </a:schemeClr>
                </a:solidFill>
                <a:latin typeface="Modern Love Caps" panose="04070805081001020A01" pitchFamily="82" charset="0"/>
              </a:rPr>
              <a:t>Mantenimento stato di riposo intestinale</a:t>
            </a:r>
          </a:p>
        </p:txBody>
      </p:sp>
      <p:sp>
        <p:nvSpPr>
          <p:cNvPr id="81" name="CasellaDiTesto 80">
            <a:extLst>
              <a:ext uri="{FF2B5EF4-FFF2-40B4-BE49-F238E27FC236}">
                <a16:creationId xmlns:a16="http://schemas.microsoft.com/office/drawing/2014/main" id="{DDFD549E-D5CF-622C-85B8-CCECD00002B8}"/>
              </a:ext>
            </a:extLst>
          </p:cNvPr>
          <p:cNvSpPr txBox="1"/>
          <p:nvPr/>
        </p:nvSpPr>
        <p:spPr>
          <a:xfrm>
            <a:off x="10169450" y="4581441"/>
            <a:ext cx="2022550" cy="584775"/>
          </a:xfrm>
          <a:prstGeom prst="rect">
            <a:avLst/>
          </a:prstGeom>
          <a:noFill/>
        </p:spPr>
        <p:txBody>
          <a:bodyPr wrap="square" rtlCol="0">
            <a:spAutoFit/>
          </a:bodyPr>
          <a:lstStyle/>
          <a:p>
            <a:r>
              <a:rPr lang="it-IT" sz="1600" b="1" dirty="0">
                <a:solidFill>
                  <a:schemeClr val="accent4">
                    <a:lumMod val="75000"/>
                  </a:schemeClr>
                </a:solidFill>
                <a:latin typeface="Modern Love Caps" panose="04070805081001020A01" pitchFamily="82" charset="0"/>
              </a:rPr>
              <a:t>Diminuzione tempi di degenza</a:t>
            </a:r>
          </a:p>
        </p:txBody>
      </p:sp>
      <p:sp>
        <p:nvSpPr>
          <p:cNvPr id="82" name="CasellaDiTesto 81">
            <a:extLst>
              <a:ext uri="{FF2B5EF4-FFF2-40B4-BE49-F238E27FC236}">
                <a16:creationId xmlns:a16="http://schemas.microsoft.com/office/drawing/2014/main" id="{84CB79D4-F353-D31E-992B-4E136B64730F}"/>
              </a:ext>
            </a:extLst>
          </p:cNvPr>
          <p:cNvSpPr txBox="1"/>
          <p:nvPr/>
        </p:nvSpPr>
        <p:spPr>
          <a:xfrm flipH="1">
            <a:off x="10160432" y="5406417"/>
            <a:ext cx="2022550" cy="338554"/>
          </a:xfrm>
          <a:prstGeom prst="rect">
            <a:avLst/>
          </a:prstGeom>
          <a:noFill/>
        </p:spPr>
        <p:txBody>
          <a:bodyPr wrap="square" rtlCol="0">
            <a:spAutoFit/>
          </a:bodyPr>
          <a:lstStyle/>
          <a:p>
            <a:r>
              <a:rPr lang="it-IT" sz="1600" b="1" dirty="0">
                <a:solidFill>
                  <a:schemeClr val="accent2">
                    <a:lumMod val="75000"/>
                  </a:schemeClr>
                </a:solidFill>
                <a:latin typeface="Modern Love Caps" panose="04070805081001020A01" pitchFamily="82" charset="0"/>
              </a:rPr>
              <a:t>Risparmio sui costi</a:t>
            </a:r>
          </a:p>
        </p:txBody>
      </p:sp>
      <p:pic>
        <p:nvPicPr>
          <p:cNvPr id="1030" name="Picture 6" descr="Team ospedaliero diversi medici del personale sanitario">
            <a:extLst>
              <a:ext uri="{FF2B5EF4-FFF2-40B4-BE49-F238E27FC236}">
                <a16:creationId xmlns:a16="http://schemas.microsoft.com/office/drawing/2014/main" id="{FD0BF1A8-E1A7-9536-9C6C-36194706C8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2121" y="1045252"/>
            <a:ext cx="4577329" cy="1630582"/>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id="{DBFC01B0-5DEB-884B-7002-4407823487D2}"/>
              </a:ext>
            </a:extLst>
          </p:cNvPr>
          <p:cNvSpPr txBox="1"/>
          <p:nvPr/>
        </p:nvSpPr>
        <p:spPr>
          <a:xfrm flipH="1">
            <a:off x="10171931" y="3926174"/>
            <a:ext cx="1783781" cy="584775"/>
          </a:xfrm>
          <a:prstGeom prst="rect">
            <a:avLst/>
          </a:prstGeom>
          <a:noFill/>
        </p:spPr>
        <p:txBody>
          <a:bodyPr wrap="square" rtlCol="0">
            <a:spAutoFit/>
          </a:bodyPr>
          <a:lstStyle/>
          <a:p>
            <a:r>
              <a:rPr lang="it-IT" sz="1600" b="1" dirty="0">
                <a:solidFill>
                  <a:schemeClr val="accent3">
                    <a:lumMod val="75000"/>
                  </a:schemeClr>
                </a:solidFill>
                <a:latin typeface="Modern Love Caps" panose="04070805081001020A01" pitchFamily="82" charset="0"/>
              </a:rPr>
              <a:t>Riduzione mortalità e morbilità</a:t>
            </a:r>
          </a:p>
        </p:txBody>
      </p:sp>
      <p:pic>
        <p:nvPicPr>
          <p:cNvPr id="1028" name="Picture 4" descr="freccia di tratto di pennello disegnata a mano nera isolata su bianco.  illustrazione vettoriale 3497839 Arte vettoriale a Vecteezy">
            <a:extLst>
              <a:ext uri="{FF2B5EF4-FFF2-40B4-BE49-F238E27FC236}">
                <a16:creationId xmlns:a16="http://schemas.microsoft.com/office/drawing/2014/main" id="{3523F21A-42D0-9104-44F3-7B8A9FA27E7E}"/>
              </a:ext>
            </a:extLst>
          </p:cNvPr>
          <p:cNvPicPr>
            <a:picLocks noChangeAspect="1" noChangeArrowheads="1"/>
          </p:cNvPicPr>
          <p:nvPr/>
        </p:nvPicPr>
        <p:blipFill>
          <a:blip r:embed="rId4">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574451" flipH="1">
            <a:off x="2106970" y="4372400"/>
            <a:ext cx="1472995" cy="1593310"/>
          </a:xfrm>
          <a:prstGeom prst="rect">
            <a:avLst/>
          </a:prstGeom>
          <a:noFill/>
          <a:extLst>
            <a:ext uri="{909E8E84-426E-40DD-AFC4-6F175D3DCCD1}">
              <a14:hiddenFill xmlns:a14="http://schemas.microsoft.com/office/drawing/2010/main">
                <a:solidFill>
                  <a:srgbClr val="FFFFFF"/>
                </a:solidFill>
              </a14:hiddenFill>
            </a:ext>
          </a:extLst>
        </p:spPr>
      </p:pic>
      <p:sp>
        <p:nvSpPr>
          <p:cNvPr id="13" name="Titolo 1">
            <a:extLst>
              <a:ext uri="{FF2B5EF4-FFF2-40B4-BE49-F238E27FC236}">
                <a16:creationId xmlns:a16="http://schemas.microsoft.com/office/drawing/2014/main" id="{0742CA90-432A-2F9F-7A73-07305E545193}"/>
              </a:ext>
            </a:extLst>
          </p:cNvPr>
          <p:cNvSpPr txBox="1">
            <a:spLocks/>
          </p:cNvSpPr>
          <p:nvPr/>
        </p:nvSpPr>
        <p:spPr>
          <a:xfrm>
            <a:off x="0" y="168588"/>
            <a:ext cx="10515600" cy="7503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600" b="1" dirty="0">
                <a:solidFill>
                  <a:schemeClr val="accent6"/>
                </a:solidFill>
                <a:latin typeface="Modern Love Caps" panose="04070805081001020A01" pitchFamily="82" charset="0"/>
              </a:rPr>
              <a:t>IL RUOLO DELLA NUTRIZIONE NELLA COMPLICANZA</a:t>
            </a:r>
          </a:p>
        </p:txBody>
      </p:sp>
      <p:grpSp>
        <p:nvGrpSpPr>
          <p:cNvPr id="9" name="Gruppo 8">
            <a:extLst>
              <a:ext uri="{FF2B5EF4-FFF2-40B4-BE49-F238E27FC236}">
                <a16:creationId xmlns:a16="http://schemas.microsoft.com/office/drawing/2014/main" id="{23B0570A-91D6-EEF3-5AB8-FE2F6996C09F}"/>
              </a:ext>
            </a:extLst>
          </p:cNvPr>
          <p:cNvGrpSpPr/>
          <p:nvPr/>
        </p:nvGrpSpPr>
        <p:grpSpPr>
          <a:xfrm>
            <a:off x="357618" y="834924"/>
            <a:ext cx="3565264" cy="3565264"/>
            <a:chOff x="886534" y="727995"/>
            <a:chExt cx="3565264" cy="3565264"/>
          </a:xfrm>
        </p:grpSpPr>
        <p:sp>
          <p:nvSpPr>
            <p:cNvPr id="10" name="Figura a mano libera: forma 9">
              <a:extLst>
                <a:ext uri="{FF2B5EF4-FFF2-40B4-BE49-F238E27FC236}">
                  <a16:creationId xmlns:a16="http://schemas.microsoft.com/office/drawing/2014/main" id="{703F5CC8-164F-E039-F19A-9B11503A7B34}"/>
                </a:ext>
              </a:extLst>
            </p:cNvPr>
            <p:cNvSpPr/>
            <p:nvPr/>
          </p:nvSpPr>
          <p:spPr>
            <a:xfrm>
              <a:off x="1723279" y="727995"/>
              <a:ext cx="1891773" cy="1891773"/>
            </a:xfrm>
            <a:custGeom>
              <a:avLst/>
              <a:gdLst>
                <a:gd name="connsiteX0" fmla="*/ 0 w 1891773"/>
                <a:gd name="connsiteY0" fmla="*/ 945887 h 1891773"/>
                <a:gd name="connsiteX1" fmla="*/ 945887 w 1891773"/>
                <a:gd name="connsiteY1" fmla="*/ 0 h 1891773"/>
                <a:gd name="connsiteX2" fmla="*/ 1891774 w 1891773"/>
                <a:gd name="connsiteY2" fmla="*/ 945887 h 1891773"/>
                <a:gd name="connsiteX3" fmla="*/ 945887 w 1891773"/>
                <a:gd name="connsiteY3" fmla="*/ 1891774 h 1891773"/>
                <a:gd name="connsiteX4" fmla="*/ 0 w 1891773"/>
                <a:gd name="connsiteY4" fmla="*/ 945887 h 1891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1773" h="1891773">
                  <a:moveTo>
                    <a:pt x="0" y="945887"/>
                  </a:moveTo>
                  <a:cubicBezTo>
                    <a:pt x="0" y="423488"/>
                    <a:pt x="423488" y="0"/>
                    <a:pt x="945887" y="0"/>
                  </a:cubicBezTo>
                  <a:cubicBezTo>
                    <a:pt x="1468286" y="0"/>
                    <a:pt x="1891774" y="423488"/>
                    <a:pt x="1891774" y="945887"/>
                  </a:cubicBezTo>
                  <a:cubicBezTo>
                    <a:pt x="1891774" y="1468286"/>
                    <a:pt x="1468286" y="1891774"/>
                    <a:pt x="945887" y="1891774"/>
                  </a:cubicBezTo>
                  <a:cubicBezTo>
                    <a:pt x="423488" y="1891774"/>
                    <a:pt x="0" y="1468286"/>
                    <a:pt x="0" y="945887"/>
                  </a:cubicBezTo>
                  <a:close/>
                </a:path>
              </a:pathLst>
            </a:custGeom>
            <a:solidFill>
              <a:srgbClr val="7030A0">
                <a:alpha val="50000"/>
              </a:srgbClr>
            </a:solidFill>
            <a:ln>
              <a:solidFill>
                <a:schemeClr val="bg1"/>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18282" tIns="254661" rIns="218281" bIns="1036838" numCol="1" spcCol="1270" anchor="ctr" anchorCtr="0">
              <a:noAutofit/>
            </a:bodyPr>
            <a:lstStyle/>
            <a:p>
              <a:pPr marL="0" lvl="0" indent="0" algn="ctr" defTabSz="488950">
                <a:lnSpc>
                  <a:spcPct val="90000"/>
                </a:lnSpc>
                <a:spcBef>
                  <a:spcPct val="0"/>
                </a:spcBef>
                <a:spcAft>
                  <a:spcPct val="35000"/>
                </a:spcAft>
                <a:buNone/>
              </a:pPr>
              <a:endParaRPr lang="it-IT" sz="2800" kern="1200" dirty="0">
                <a:latin typeface="Modern Love Caps" panose="04070805081001020A01" pitchFamily="82" charset="0"/>
              </a:endParaRPr>
            </a:p>
          </p:txBody>
        </p:sp>
        <p:sp>
          <p:nvSpPr>
            <p:cNvPr id="11" name="Figura a mano libera: forma 10">
              <a:extLst>
                <a:ext uri="{FF2B5EF4-FFF2-40B4-BE49-F238E27FC236}">
                  <a16:creationId xmlns:a16="http://schemas.microsoft.com/office/drawing/2014/main" id="{9F04CE8F-498D-877A-B968-8FFC89F90FFF}"/>
                </a:ext>
              </a:extLst>
            </p:cNvPr>
            <p:cNvSpPr/>
            <p:nvPr/>
          </p:nvSpPr>
          <p:spPr>
            <a:xfrm>
              <a:off x="2560025" y="1564740"/>
              <a:ext cx="1891773" cy="1891773"/>
            </a:xfrm>
            <a:custGeom>
              <a:avLst/>
              <a:gdLst>
                <a:gd name="connsiteX0" fmla="*/ 0 w 1891773"/>
                <a:gd name="connsiteY0" fmla="*/ 945887 h 1891773"/>
                <a:gd name="connsiteX1" fmla="*/ 945887 w 1891773"/>
                <a:gd name="connsiteY1" fmla="*/ 0 h 1891773"/>
                <a:gd name="connsiteX2" fmla="*/ 1891774 w 1891773"/>
                <a:gd name="connsiteY2" fmla="*/ 945887 h 1891773"/>
                <a:gd name="connsiteX3" fmla="*/ 945887 w 1891773"/>
                <a:gd name="connsiteY3" fmla="*/ 1891774 h 1891773"/>
                <a:gd name="connsiteX4" fmla="*/ 0 w 1891773"/>
                <a:gd name="connsiteY4" fmla="*/ 945887 h 1891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1773" h="1891773">
                  <a:moveTo>
                    <a:pt x="0" y="945887"/>
                  </a:moveTo>
                  <a:cubicBezTo>
                    <a:pt x="0" y="423488"/>
                    <a:pt x="423488" y="0"/>
                    <a:pt x="945887" y="0"/>
                  </a:cubicBezTo>
                  <a:cubicBezTo>
                    <a:pt x="1468286" y="0"/>
                    <a:pt x="1891774" y="423488"/>
                    <a:pt x="1891774" y="945887"/>
                  </a:cubicBezTo>
                  <a:cubicBezTo>
                    <a:pt x="1891774" y="1468286"/>
                    <a:pt x="1468286" y="1891774"/>
                    <a:pt x="945887" y="1891774"/>
                  </a:cubicBezTo>
                  <a:cubicBezTo>
                    <a:pt x="423488" y="1891774"/>
                    <a:pt x="0" y="1468286"/>
                    <a:pt x="0" y="945887"/>
                  </a:cubicBezTo>
                  <a:close/>
                </a:path>
              </a:pathLst>
            </a:custGeom>
            <a:solidFill>
              <a:srgbClr val="7030A0">
                <a:alpha val="50000"/>
              </a:srgbClr>
            </a:solidFill>
            <a:ln>
              <a:solidFill>
                <a:schemeClr val="bg1"/>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1018647" tIns="218282" rIns="145521" bIns="218281" numCol="1" spcCol="1270" anchor="ctr" anchorCtr="0">
              <a:noAutofit/>
            </a:bodyPr>
            <a:lstStyle/>
            <a:p>
              <a:pPr marL="0" lvl="0" indent="0" algn="ctr" defTabSz="488950">
                <a:lnSpc>
                  <a:spcPct val="90000"/>
                </a:lnSpc>
                <a:spcBef>
                  <a:spcPct val="0"/>
                </a:spcBef>
                <a:spcAft>
                  <a:spcPct val="35000"/>
                </a:spcAft>
                <a:buNone/>
              </a:pPr>
              <a:endParaRPr lang="it-IT" sz="2800" dirty="0">
                <a:latin typeface="Modern Love Caps" panose="04070805081001020A01" pitchFamily="82" charset="0"/>
              </a:endParaRPr>
            </a:p>
          </p:txBody>
        </p:sp>
        <p:sp>
          <p:nvSpPr>
            <p:cNvPr id="12" name="Figura a mano libera: forma 11">
              <a:extLst>
                <a:ext uri="{FF2B5EF4-FFF2-40B4-BE49-F238E27FC236}">
                  <a16:creationId xmlns:a16="http://schemas.microsoft.com/office/drawing/2014/main" id="{3CE6983A-D692-B874-A718-C99B8DCD58E0}"/>
                </a:ext>
              </a:extLst>
            </p:cNvPr>
            <p:cNvSpPr/>
            <p:nvPr/>
          </p:nvSpPr>
          <p:spPr>
            <a:xfrm>
              <a:off x="1723279" y="2401486"/>
              <a:ext cx="1891773" cy="1891773"/>
            </a:xfrm>
            <a:custGeom>
              <a:avLst/>
              <a:gdLst>
                <a:gd name="connsiteX0" fmla="*/ 0 w 1891773"/>
                <a:gd name="connsiteY0" fmla="*/ 945887 h 1891773"/>
                <a:gd name="connsiteX1" fmla="*/ 945887 w 1891773"/>
                <a:gd name="connsiteY1" fmla="*/ 0 h 1891773"/>
                <a:gd name="connsiteX2" fmla="*/ 1891774 w 1891773"/>
                <a:gd name="connsiteY2" fmla="*/ 945887 h 1891773"/>
                <a:gd name="connsiteX3" fmla="*/ 945887 w 1891773"/>
                <a:gd name="connsiteY3" fmla="*/ 1891774 h 1891773"/>
                <a:gd name="connsiteX4" fmla="*/ 0 w 1891773"/>
                <a:gd name="connsiteY4" fmla="*/ 945887 h 1891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1773" h="1891773">
                  <a:moveTo>
                    <a:pt x="0" y="945887"/>
                  </a:moveTo>
                  <a:cubicBezTo>
                    <a:pt x="0" y="423488"/>
                    <a:pt x="423488" y="0"/>
                    <a:pt x="945887" y="0"/>
                  </a:cubicBezTo>
                  <a:cubicBezTo>
                    <a:pt x="1468286" y="0"/>
                    <a:pt x="1891774" y="423488"/>
                    <a:pt x="1891774" y="945887"/>
                  </a:cubicBezTo>
                  <a:cubicBezTo>
                    <a:pt x="1891774" y="1468286"/>
                    <a:pt x="1468286" y="1891774"/>
                    <a:pt x="945887" y="1891774"/>
                  </a:cubicBezTo>
                  <a:cubicBezTo>
                    <a:pt x="423488" y="1891774"/>
                    <a:pt x="0" y="1468286"/>
                    <a:pt x="0" y="945887"/>
                  </a:cubicBezTo>
                  <a:close/>
                </a:path>
              </a:pathLst>
            </a:custGeom>
            <a:solidFill>
              <a:schemeClr val="accent6">
                <a:alpha val="50000"/>
              </a:schemeClr>
            </a:solidFill>
            <a:ln>
              <a:solidFill>
                <a:schemeClr val="bg1"/>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18282" tIns="1036837" rIns="218281" bIns="254662" numCol="1" spcCol="1270" anchor="ctr" anchorCtr="0">
              <a:noAutofit/>
            </a:bodyPr>
            <a:lstStyle/>
            <a:p>
              <a:pPr marL="0" lvl="0" indent="0" algn="ctr" defTabSz="488950">
                <a:lnSpc>
                  <a:spcPct val="90000"/>
                </a:lnSpc>
                <a:spcBef>
                  <a:spcPct val="0"/>
                </a:spcBef>
                <a:spcAft>
                  <a:spcPct val="35000"/>
                </a:spcAft>
                <a:buNone/>
              </a:pPr>
              <a:endParaRPr lang="it-IT" sz="1100" kern="1200" dirty="0"/>
            </a:p>
          </p:txBody>
        </p:sp>
        <p:sp>
          <p:nvSpPr>
            <p:cNvPr id="14" name="Figura a mano libera: forma 13">
              <a:extLst>
                <a:ext uri="{FF2B5EF4-FFF2-40B4-BE49-F238E27FC236}">
                  <a16:creationId xmlns:a16="http://schemas.microsoft.com/office/drawing/2014/main" id="{1EDC2B85-74A9-BA6C-2046-03F69FFC8E41}"/>
                </a:ext>
              </a:extLst>
            </p:cNvPr>
            <p:cNvSpPr/>
            <p:nvPr/>
          </p:nvSpPr>
          <p:spPr>
            <a:xfrm>
              <a:off x="886534" y="1564740"/>
              <a:ext cx="1891773" cy="1891773"/>
            </a:xfrm>
            <a:custGeom>
              <a:avLst/>
              <a:gdLst>
                <a:gd name="connsiteX0" fmla="*/ 0 w 1891773"/>
                <a:gd name="connsiteY0" fmla="*/ 945887 h 1891773"/>
                <a:gd name="connsiteX1" fmla="*/ 945887 w 1891773"/>
                <a:gd name="connsiteY1" fmla="*/ 0 h 1891773"/>
                <a:gd name="connsiteX2" fmla="*/ 1891774 w 1891773"/>
                <a:gd name="connsiteY2" fmla="*/ 945887 h 1891773"/>
                <a:gd name="connsiteX3" fmla="*/ 945887 w 1891773"/>
                <a:gd name="connsiteY3" fmla="*/ 1891774 h 1891773"/>
                <a:gd name="connsiteX4" fmla="*/ 0 w 1891773"/>
                <a:gd name="connsiteY4" fmla="*/ 945887 h 1891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1773" h="1891773">
                  <a:moveTo>
                    <a:pt x="0" y="945887"/>
                  </a:moveTo>
                  <a:cubicBezTo>
                    <a:pt x="0" y="423488"/>
                    <a:pt x="423488" y="0"/>
                    <a:pt x="945887" y="0"/>
                  </a:cubicBezTo>
                  <a:cubicBezTo>
                    <a:pt x="1468286" y="0"/>
                    <a:pt x="1891774" y="423488"/>
                    <a:pt x="1891774" y="945887"/>
                  </a:cubicBezTo>
                  <a:cubicBezTo>
                    <a:pt x="1891774" y="1468286"/>
                    <a:pt x="1468286" y="1891774"/>
                    <a:pt x="945887" y="1891774"/>
                  </a:cubicBezTo>
                  <a:cubicBezTo>
                    <a:pt x="423488" y="1891774"/>
                    <a:pt x="0" y="1468286"/>
                    <a:pt x="0" y="945887"/>
                  </a:cubicBezTo>
                  <a:close/>
                </a:path>
              </a:pathLst>
            </a:custGeom>
            <a:solidFill>
              <a:srgbClr val="7030A0">
                <a:alpha val="50000"/>
              </a:srgbClr>
            </a:solidFill>
            <a:ln>
              <a:solidFill>
                <a:schemeClr val="bg1"/>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145521" tIns="218282" rIns="1018647" bIns="218281" numCol="1" spcCol="1270" anchor="ctr" anchorCtr="0">
              <a:noAutofit/>
            </a:bodyPr>
            <a:lstStyle/>
            <a:p>
              <a:pPr marL="0" lvl="0" indent="0" algn="ctr" defTabSz="488950">
                <a:lnSpc>
                  <a:spcPct val="90000"/>
                </a:lnSpc>
                <a:spcBef>
                  <a:spcPct val="0"/>
                </a:spcBef>
                <a:spcAft>
                  <a:spcPct val="35000"/>
                </a:spcAft>
                <a:buNone/>
              </a:pPr>
              <a:endParaRPr lang="it-IT" sz="1100" kern="1200" dirty="0"/>
            </a:p>
          </p:txBody>
        </p:sp>
      </p:grpSp>
      <p:sp>
        <p:nvSpPr>
          <p:cNvPr id="15" name="CasellaDiTesto 14">
            <a:extLst>
              <a:ext uri="{FF2B5EF4-FFF2-40B4-BE49-F238E27FC236}">
                <a16:creationId xmlns:a16="http://schemas.microsoft.com/office/drawing/2014/main" id="{57AE0F99-8BE4-680E-4AC7-5DEC31BDDDF2}"/>
              </a:ext>
            </a:extLst>
          </p:cNvPr>
          <p:cNvSpPr txBox="1"/>
          <p:nvPr/>
        </p:nvSpPr>
        <p:spPr>
          <a:xfrm>
            <a:off x="326385" y="2446269"/>
            <a:ext cx="1607764" cy="461665"/>
          </a:xfrm>
          <a:prstGeom prst="rect">
            <a:avLst/>
          </a:prstGeom>
          <a:noFill/>
        </p:spPr>
        <p:txBody>
          <a:bodyPr wrap="square" rtlCol="0">
            <a:spAutoFit/>
          </a:bodyPr>
          <a:lstStyle/>
          <a:p>
            <a:r>
              <a:rPr lang="it-IT" sz="2400" dirty="0">
                <a:solidFill>
                  <a:schemeClr val="bg1"/>
                </a:solidFill>
                <a:latin typeface="Modern Love Caps" panose="04070805081001020A01" pitchFamily="82" charset="0"/>
              </a:rPr>
              <a:t>chirurgia</a:t>
            </a:r>
            <a:endParaRPr lang="it-IT" dirty="0">
              <a:solidFill>
                <a:schemeClr val="bg1"/>
              </a:solidFill>
              <a:latin typeface="Modern Love Caps" panose="04070805081001020A01" pitchFamily="82" charset="0"/>
            </a:endParaRPr>
          </a:p>
        </p:txBody>
      </p:sp>
      <p:sp>
        <p:nvSpPr>
          <p:cNvPr id="16" name="CasellaDiTesto 15">
            <a:extLst>
              <a:ext uri="{FF2B5EF4-FFF2-40B4-BE49-F238E27FC236}">
                <a16:creationId xmlns:a16="http://schemas.microsoft.com/office/drawing/2014/main" id="{8A20B9FB-A4B1-6B30-E314-CCABE94AFBE9}"/>
              </a:ext>
            </a:extLst>
          </p:cNvPr>
          <p:cNvSpPr txBox="1"/>
          <p:nvPr/>
        </p:nvSpPr>
        <p:spPr>
          <a:xfrm>
            <a:off x="2760204" y="2426165"/>
            <a:ext cx="1607764" cy="461665"/>
          </a:xfrm>
          <a:prstGeom prst="rect">
            <a:avLst/>
          </a:prstGeom>
          <a:noFill/>
        </p:spPr>
        <p:txBody>
          <a:bodyPr wrap="square" rtlCol="0">
            <a:spAutoFit/>
          </a:bodyPr>
          <a:lstStyle/>
          <a:p>
            <a:r>
              <a:rPr lang="it-IT" sz="2400" dirty="0">
                <a:solidFill>
                  <a:schemeClr val="bg1"/>
                </a:solidFill>
                <a:latin typeface="Modern Love Caps" panose="04070805081001020A01" pitchFamily="82" charset="0"/>
              </a:rPr>
              <a:t>farmaco</a:t>
            </a:r>
            <a:endParaRPr lang="it-IT" dirty="0">
              <a:solidFill>
                <a:schemeClr val="bg1"/>
              </a:solidFill>
              <a:latin typeface="Modern Love Caps" panose="04070805081001020A01" pitchFamily="82" charset="0"/>
            </a:endParaRPr>
          </a:p>
        </p:txBody>
      </p:sp>
      <p:sp>
        <p:nvSpPr>
          <p:cNvPr id="17" name="CasellaDiTesto 16">
            <a:extLst>
              <a:ext uri="{FF2B5EF4-FFF2-40B4-BE49-F238E27FC236}">
                <a16:creationId xmlns:a16="http://schemas.microsoft.com/office/drawing/2014/main" id="{FF818F3F-F1AB-7DBB-CDBE-B2CE69D4CED3}"/>
              </a:ext>
            </a:extLst>
          </p:cNvPr>
          <p:cNvSpPr txBox="1"/>
          <p:nvPr/>
        </p:nvSpPr>
        <p:spPr>
          <a:xfrm>
            <a:off x="1414826" y="1235919"/>
            <a:ext cx="1607764" cy="461665"/>
          </a:xfrm>
          <a:prstGeom prst="rect">
            <a:avLst/>
          </a:prstGeom>
          <a:noFill/>
        </p:spPr>
        <p:txBody>
          <a:bodyPr wrap="square" rtlCol="0">
            <a:spAutoFit/>
          </a:bodyPr>
          <a:lstStyle/>
          <a:p>
            <a:r>
              <a:rPr lang="it-IT" sz="2400" dirty="0">
                <a:solidFill>
                  <a:schemeClr val="bg1"/>
                </a:solidFill>
                <a:latin typeface="Modern Love Caps" panose="04070805081001020A01" pitchFamily="82" charset="0"/>
              </a:rPr>
              <a:t>endoscopia</a:t>
            </a:r>
            <a:endParaRPr lang="it-IT" dirty="0">
              <a:solidFill>
                <a:schemeClr val="bg1"/>
              </a:solidFill>
              <a:latin typeface="Modern Love Caps" panose="04070805081001020A01" pitchFamily="82" charset="0"/>
            </a:endParaRPr>
          </a:p>
        </p:txBody>
      </p:sp>
      <p:sp>
        <p:nvSpPr>
          <p:cNvPr id="18" name="CasellaDiTesto 17">
            <a:extLst>
              <a:ext uri="{FF2B5EF4-FFF2-40B4-BE49-F238E27FC236}">
                <a16:creationId xmlns:a16="http://schemas.microsoft.com/office/drawing/2014/main" id="{B7660345-3A22-2EAC-88F2-D5F095D0C02E}"/>
              </a:ext>
            </a:extLst>
          </p:cNvPr>
          <p:cNvSpPr txBox="1"/>
          <p:nvPr/>
        </p:nvSpPr>
        <p:spPr>
          <a:xfrm>
            <a:off x="1325134" y="3514493"/>
            <a:ext cx="1792235" cy="523220"/>
          </a:xfrm>
          <a:prstGeom prst="rect">
            <a:avLst/>
          </a:prstGeom>
          <a:noFill/>
        </p:spPr>
        <p:txBody>
          <a:bodyPr wrap="square" rtlCol="0">
            <a:spAutoFit/>
          </a:bodyPr>
          <a:lstStyle/>
          <a:p>
            <a:r>
              <a:rPr lang="it-IT" sz="2800" b="1" dirty="0">
                <a:latin typeface="Modern Love Caps" panose="04070805081001020A01" pitchFamily="82" charset="0"/>
              </a:rPr>
              <a:t>nutrizione</a:t>
            </a:r>
            <a:endParaRPr lang="it-IT" b="1" dirty="0">
              <a:latin typeface="Modern Love Caps" panose="04070805081001020A01" pitchFamily="82" charset="0"/>
            </a:endParaRPr>
          </a:p>
        </p:txBody>
      </p:sp>
    </p:spTree>
    <p:extLst>
      <p:ext uri="{BB962C8B-B14F-4D97-AF65-F5344CB8AC3E}">
        <p14:creationId xmlns:p14="http://schemas.microsoft.com/office/powerpoint/2010/main" val="2545564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7">
            <a:extLst>
              <a:ext uri="{FF2B5EF4-FFF2-40B4-BE49-F238E27FC236}">
                <a16:creationId xmlns:a16="http://schemas.microsoft.com/office/drawing/2014/main" id="{E779AC00-D3F8-27F3-C953-9BFBCC70FBDC}"/>
              </a:ext>
            </a:extLst>
          </p:cNvPr>
          <p:cNvSpPr/>
          <p:nvPr/>
        </p:nvSpPr>
        <p:spPr>
          <a:xfrm>
            <a:off x="927754" y="2027712"/>
            <a:ext cx="2934232" cy="4557473"/>
          </a:xfrm>
          <a:prstGeom prst="rect">
            <a:avLst/>
          </a:prstGeom>
          <a:solidFill>
            <a:srgbClr val="574756"/>
          </a:solidFill>
          <a:ln>
            <a:noFill/>
          </a:ln>
        </p:spPr>
        <p:style>
          <a:lnRef idx="2">
            <a:schemeClr val="accent1">
              <a:shade val="50000"/>
            </a:schemeClr>
          </a:lnRef>
          <a:fillRef idx="1">
            <a:schemeClr val="accent1"/>
          </a:fillRef>
          <a:effectRef idx="0">
            <a:schemeClr val="accent1"/>
          </a:effectRef>
          <a:fontRef idx="minor">
            <a:schemeClr val="lt1"/>
          </a:fontRef>
        </p:style>
        <p:txBody>
          <a:bodyPr tIns="205740" rtlCol="0" anchor="t"/>
          <a:lstStyle/>
          <a:p>
            <a:pPr algn="ctr"/>
            <a:endParaRPr lang="en-US" sz="4050" b="1" cap="all" noProof="1"/>
          </a:p>
        </p:txBody>
      </p:sp>
      <p:sp>
        <p:nvSpPr>
          <p:cNvPr id="6" name="Rectangle 78">
            <a:extLst>
              <a:ext uri="{FF2B5EF4-FFF2-40B4-BE49-F238E27FC236}">
                <a16:creationId xmlns:a16="http://schemas.microsoft.com/office/drawing/2014/main" id="{1580EF01-12B1-08F6-CAAE-78801E221E17}"/>
              </a:ext>
            </a:extLst>
          </p:cNvPr>
          <p:cNvSpPr/>
          <p:nvPr/>
        </p:nvSpPr>
        <p:spPr>
          <a:xfrm>
            <a:off x="4714825" y="2040211"/>
            <a:ext cx="2941405" cy="454497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05740" rtlCol="0" anchor="t"/>
          <a:lstStyle/>
          <a:p>
            <a:pPr algn="ctr"/>
            <a:endParaRPr lang="en-US" sz="4050" b="1" cap="all" noProof="1"/>
          </a:p>
        </p:txBody>
      </p:sp>
      <p:sp>
        <p:nvSpPr>
          <p:cNvPr id="7" name="Rectangle 79">
            <a:extLst>
              <a:ext uri="{FF2B5EF4-FFF2-40B4-BE49-F238E27FC236}">
                <a16:creationId xmlns:a16="http://schemas.microsoft.com/office/drawing/2014/main" id="{5E65D9B8-4965-A459-E6EE-F4B27864E3AF}"/>
              </a:ext>
            </a:extLst>
          </p:cNvPr>
          <p:cNvSpPr/>
          <p:nvPr/>
        </p:nvSpPr>
        <p:spPr>
          <a:xfrm>
            <a:off x="8519605" y="2032302"/>
            <a:ext cx="2934232" cy="4552883"/>
          </a:xfrm>
          <a:prstGeom prst="rect">
            <a:avLst/>
          </a:prstGeom>
          <a:solidFill>
            <a:srgbClr val="8B2F25"/>
          </a:solidFill>
          <a:ln>
            <a:noFill/>
          </a:ln>
        </p:spPr>
        <p:style>
          <a:lnRef idx="2">
            <a:schemeClr val="accent1">
              <a:shade val="50000"/>
            </a:schemeClr>
          </a:lnRef>
          <a:fillRef idx="1">
            <a:schemeClr val="accent1"/>
          </a:fillRef>
          <a:effectRef idx="0">
            <a:schemeClr val="accent1"/>
          </a:effectRef>
          <a:fontRef idx="minor">
            <a:schemeClr val="lt1"/>
          </a:fontRef>
        </p:style>
        <p:txBody>
          <a:bodyPr tIns="205740" rtlCol="0" anchor="t"/>
          <a:lstStyle/>
          <a:p>
            <a:pPr algn="ctr"/>
            <a:endParaRPr lang="en-US" sz="4050" b="1" cap="all" noProof="1"/>
          </a:p>
        </p:txBody>
      </p:sp>
      <p:sp>
        <p:nvSpPr>
          <p:cNvPr id="9" name="Rectangle 34">
            <a:extLst>
              <a:ext uri="{FF2B5EF4-FFF2-40B4-BE49-F238E27FC236}">
                <a16:creationId xmlns:a16="http://schemas.microsoft.com/office/drawing/2014/main" id="{E431426B-C673-E1EF-32BD-2ABC06A81B8F}"/>
              </a:ext>
            </a:extLst>
          </p:cNvPr>
          <p:cNvSpPr/>
          <p:nvPr/>
        </p:nvSpPr>
        <p:spPr>
          <a:xfrm>
            <a:off x="836315" y="1936273"/>
            <a:ext cx="2934232" cy="4557473"/>
          </a:xfrm>
          <a:prstGeom prst="rect">
            <a:avLst/>
          </a:prstGeom>
          <a:solidFill>
            <a:srgbClr val="896F88"/>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rIns="102870" bIns="137160" rtlCol="0" anchor="b"/>
          <a:lstStyle/>
          <a:p>
            <a:pPr algn="just">
              <a:spcAft>
                <a:spcPts val="1200"/>
              </a:spcAft>
            </a:pPr>
            <a:endParaRPr lang="en-US" sz="1050" noProof="1">
              <a:solidFill>
                <a:schemeClr val="tx1">
                  <a:lumMod val="75000"/>
                  <a:lumOff val="25000"/>
                </a:schemeClr>
              </a:solidFill>
            </a:endParaRPr>
          </a:p>
        </p:txBody>
      </p:sp>
      <p:sp>
        <p:nvSpPr>
          <p:cNvPr id="11" name="Rectangle 37">
            <a:extLst>
              <a:ext uri="{FF2B5EF4-FFF2-40B4-BE49-F238E27FC236}">
                <a16:creationId xmlns:a16="http://schemas.microsoft.com/office/drawing/2014/main" id="{DDE4C885-92C7-27EB-4C52-104F159818C3}"/>
              </a:ext>
            </a:extLst>
          </p:cNvPr>
          <p:cNvSpPr/>
          <p:nvPr/>
        </p:nvSpPr>
        <p:spPr>
          <a:xfrm>
            <a:off x="4629759" y="1948772"/>
            <a:ext cx="2934232" cy="4544974"/>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rIns="102870" bIns="137160" rtlCol="0" anchor="b"/>
          <a:lstStyle/>
          <a:p>
            <a:pPr algn="just">
              <a:spcAft>
                <a:spcPts val="1200"/>
              </a:spcAft>
            </a:pPr>
            <a:endParaRPr lang="en-US" sz="1050" noProof="1">
              <a:solidFill>
                <a:schemeClr val="tx1">
                  <a:lumMod val="75000"/>
                  <a:lumOff val="25000"/>
                </a:schemeClr>
              </a:solidFill>
            </a:endParaRPr>
          </a:p>
        </p:txBody>
      </p:sp>
      <p:sp>
        <p:nvSpPr>
          <p:cNvPr id="13" name="Rectangle 40">
            <a:extLst>
              <a:ext uri="{FF2B5EF4-FFF2-40B4-BE49-F238E27FC236}">
                <a16:creationId xmlns:a16="http://schemas.microsoft.com/office/drawing/2014/main" id="{915049A9-6CEC-EBC7-4845-1C2983B55EA6}"/>
              </a:ext>
            </a:extLst>
          </p:cNvPr>
          <p:cNvSpPr/>
          <p:nvPr/>
        </p:nvSpPr>
        <p:spPr>
          <a:xfrm>
            <a:off x="8428167" y="1940863"/>
            <a:ext cx="2934232" cy="4552883"/>
          </a:xfrm>
          <a:prstGeom prst="rect">
            <a:avLst/>
          </a:prstGeom>
          <a:solidFill>
            <a:srgbClr val="C64435"/>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rIns="102870" bIns="137160" rtlCol="0" anchor="b"/>
          <a:lstStyle/>
          <a:p>
            <a:pPr algn="just">
              <a:spcAft>
                <a:spcPts val="1200"/>
              </a:spcAft>
            </a:pPr>
            <a:endParaRPr lang="en-US" sz="1050" noProof="1">
              <a:solidFill>
                <a:schemeClr val="bg1"/>
              </a:solidFill>
            </a:endParaRPr>
          </a:p>
        </p:txBody>
      </p:sp>
      <p:sp>
        <p:nvSpPr>
          <p:cNvPr id="14" name="Oval 41">
            <a:extLst>
              <a:ext uri="{FF2B5EF4-FFF2-40B4-BE49-F238E27FC236}">
                <a16:creationId xmlns:a16="http://schemas.microsoft.com/office/drawing/2014/main" id="{72A28E84-2B2D-3F16-6FEB-886371B82EB4}"/>
              </a:ext>
            </a:extLst>
          </p:cNvPr>
          <p:cNvSpPr/>
          <p:nvPr/>
        </p:nvSpPr>
        <p:spPr>
          <a:xfrm>
            <a:off x="9140209" y="761246"/>
            <a:ext cx="1654545" cy="1623748"/>
          </a:xfrm>
          <a:prstGeom prst="ellipse">
            <a:avLst/>
          </a:prstGeom>
          <a:solidFill>
            <a:schemeClr val="bg1"/>
          </a:solidFill>
          <a:ln>
            <a:noFill/>
          </a:ln>
          <a:effectLst>
            <a:outerShdw blurRad="1016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6" name="Oval 41">
            <a:extLst>
              <a:ext uri="{FF2B5EF4-FFF2-40B4-BE49-F238E27FC236}">
                <a16:creationId xmlns:a16="http://schemas.microsoft.com/office/drawing/2014/main" id="{0A843690-C452-BB43-529A-63BA09F9FEB6}"/>
              </a:ext>
            </a:extLst>
          </p:cNvPr>
          <p:cNvSpPr/>
          <p:nvPr/>
        </p:nvSpPr>
        <p:spPr>
          <a:xfrm>
            <a:off x="5249747" y="761245"/>
            <a:ext cx="1654545" cy="1623748"/>
          </a:xfrm>
          <a:prstGeom prst="ellipse">
            <a:avLst/>
          </a:prstGeom>
          <a:solidFill>
            <a:schemeClr val="bg1"/>
          </a:solidFill>
          <a:ln>
            <a:noFill/>
          </a:ln>
          <a:effectLst>
            <a:outerShdw blurRad="1016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7" name="Oval 41">
            <a:extLst>
              <a:ext uri="{FF2B5EF4-FFF2-40B4-BE49-F238E27FC236}">
                <a16:creationId xmlns:a16="http://schemas.microsoft.com/office/drawing/2014/main" id="{210E5201-CDB9-5194-5DC0-55F6F67284A4}"/>
              </a:ext>
            </a:extLst>
          </p:cNvPr>
          <p:cNvSpPr/>
          <p:nvPr/>
        </p:nvSpPr>
        <p:spPr>
          <a:xfrm>
            <a:off x="1463698" y="761245"/>
            <a:ext cx="1654545" cy="1623748"/>
          </a:xfrm>
          <a:prstGeom prst="ellipse">
            <a:avLst/>
          </a:prstGeom>
          <a:solidFill>
            <a:schemeClr val="bg1"/>
          </a:solidFill>
          <a:ln>
            <a:noFill/>
          </a:ln>
          <a:effectLst>
            <a:outerShdw blurRad="1016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40" name="Immagine 39">
            <a:extLst>
              <a:ext uri="{FF2B5EF4-FFF2-40B4-BE49-F238E27FC236}">
                <a16:creationId xmlns:a16="http://schemas.microsoft.com/office/drawing/2014/main" id="{0D89C1C3-9266-A05E-9B5A-3380FC73E27A}"/>
              </a:ext>
            </a:extLst>
          </p:cNvPr>
          <p:cNvPicPr>
            <a:picLocks noChangeAspect="1"/>
          </p:cNvPicPr>
          <p:nvPr/>
        </p:nvPicPr>
        <p:blipFill>
          <a:blip r:embed="rId3"/>
          <a:stretch>
            <a:fillRect/>
          </a:stretch>
        </p:blipFill>
        <p:spPr>
          <a:xfrm>
            <a:off x="11352642" y="959796"/>
            <a:ext cx="655450" cy="613304"/>
          </a:xfrm>
          <a:prstGeom prst="rect">
            <a:avLst/>
          </a:prstGeom>
        </p:spPr>
      </p:pic>
      <p:pic>
        <p:nvPicPr>
          <p:cNvPr id="41" name="Picture 4" descr="ASPEN | Clinical Guidelines">
            <a:extLst>
              <a:ext uri="{FF2B5EF4-FFF2-40B4-BE49-F238E27FC236}">
                <a16:creationId xmlns:a16="http://schemas.microsoft.com/office/drawing/2014/main" id="{E5133ED4-DFD4-3CB2-41EB-9B250330E9E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7539"/>
          <a:stretch/>
        </p:blipFill>
        <p:spPr bwMode="auto">
          <a:xfrm>
            <a:off x="3828043" y="921091"/>
            <a:ext cx="816317" cy="499896"/>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ESPEN - The European Society for Clinical Nutrition and Metabolism">
            <a:extLst>
              <a:ext uri="{FF2B5EF4-FFF2-40B4-BE49-F238E27FC236}">
                <a16:creationId xmlns:a16="http://schemas.microsoft.com/office/drawing/2014/main" id="{A01017DA-8D40-3D79-AC37-65806E51D8E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55" r="-1"/>
          <a:stretch/>
        </p:blipFill>
        <p:spPr bwMode="auto">
          <a:xfrm>
            <a:off x="7459134" y="1015737"/>
            <a:ext cx="1054452" cy="342585"/>
          </a:xfrm>
          <a:prstGeom prst="rect">
            <a:avLst/>
          </a:prstGeom>
          <a:noFill/>
          <a:extLst>
            <a:ext uri="{909E8E84-426E-40DD-AFC4-6F175D3DCCD1}">
              <a14:hiddenFill xmlns:a14="http://schemas.microsoft.com/office/drawing/2010/main">
                <a:solidFill>
                  <a:srgbClr val="FFFFFF"/>
                </a:solidFill>
              </a14:hiddenFill>
            </a:ext>
          </a:extLst>
        </p:spPr>
      </p:pic>
      <p:pic>
        <p:nvPicPr>
          <p:cNvPr id="10" name="Immagine 9">
            <a:extLst>
              <a:ext uri="{FF2B5EF4-FFF2-40B4-BE49-F238E27FC236}">
                <a16:creationId xmlns:a16="http://schemas.microsoft.com/office/drawing/2014/main" id="{77DDC402-83A8-4A24-6B2A-3BAF895245CC}"/>
              </a:ext>
            </a:extLst>
          </p:cNvPr>
          <p:cNvPicPr>
            <a:picLocks noChangeAspect="1"/>
          </p:cNvPicPr>
          <p:nvPr/>
        </p:nvPicPr>
        <p:blipFill>
          <a:blip r:embed="rId6"/>
          <a:stretch>
            <a:fillRect/>
          </a:stretch>
        </p:blipFill>
        <p:spPr>
          <a:xfrm>
            <a:off x="1734574" y="901606"/>
            <a:ext cx="1251119" cy="1251119"/>
          </a:xfrm>
          <a:prstGeom prst="rect">
            <a:avLst/>
          </a:prstGeom>
        </p:spPr>
      </p:pic>
      <p:pic>
        <p:nvPicPr>
          <p:cNvPr id="15" name="Immagine 14">
            <a:extLst>
              <a:ext uri="{FF2B5EF4-FFF2-40B4-BE49-F238E27FC236}">
                <a16:creationId xmlns:a16="http://schemas.microsoft.com/office/drawing/2014/main" id="{7762AF3B-373B-DAB5-63A5-DEBECB7C24A1}"/>
              </a:ext>
            </a:extLst>
          </p:cNvPr>
          <p:cNvPicPr>
            <a:picLocks noChangeAspect="1"/>
          </p:cNvPicPr>
          <p:nvPr/>
        </p:nvPicPr>
        <p:blipFill>
          <a:blip r:embed="rId7"/>
          <a:stretch>
            <a:fillRect/>
          </a:stretch>
        </p:blipFill>
        <p:spPr>
          <a:xfrm>
            <a:off x="5511395" y="975664"/>
            <a:ext cx="1131247" cy="1131247"/>
          </a:xfrm>
          <a:prstGeom prst="rect">
            <a:avLst/>
          </a:prstGeom>
        </p:spPr>
      </p:pic>
      <p:pic>
        <p:nvPicPr>
          <p:cNvPr id="17" name="Immagine 16">
            <a:extLst>
              <a:ext uri="{FF2B5EF4-FFF2-40B4-BE49-F238E27FC236}">
                <a16:creationId xmlns:a16="http://schemas.microsoft.com/office/drawing/2014/main" id="{DCABAF99-A6B0-5900-9CE9-EC85DCDCCBC3}"/>
              </a:ext>
            </a:extLst>
          </p:cNvPr>
          <p:cNvPicPr>
            <a:picLocks noChangeAspect="1"/>
          </p:cNvPicPr>
          <p:nvPr/>
        </p:nvPicPr>
        <p:blipFill>
          <a:blip r:embed="rId8"/>
          <a:stretch>
            <a:fillRect/>
          </a:stretch>
        </p:blipFill>
        <p:spPr>
          <a:xfrm>
            <a:off x="9339003" y="944642"/>
            <a:ext cx="1256956" cy="1256956"/>
          </a:xfrm>
          <a:prstGeom prst="rect">
            <a:avLst/>
          </a:prstGeom>
        </p:spPr>
      </p:pic>
      <p:sp>
        <p:nvSpPr>
          <p:cNvPr id="19" name="CasellaDiTesto 18">
            <a:extLst>
              <a:ext uri="{FF2B5EF4-FFF2-40B4-BE49-F238E27FC236}">
                <a16:creationId xmlns:a16="http://schemas.microsoft.com/office/drawing/2014/main" id="{8A5525EB-DC71-1BF8-6145-7ADE75BF6E58}"/>
              </a:ext>
            </a:extLst>
          </p:cNvPr>
          <p:cNvSpPr txBox="1"/>
          <p:nvPr/>
        </p:nvSpPr>
        <p:spPr>
          <a:xfrm>
            <a:off x="983591" y="2403772"/>
            <a:ext cx="2745912" cy="4070345"/>
          </a:xfrm>
          <a:prstGeom prst="rect">
            <a:avLst/>
          </a:prstGeom>
          <a:noFill/>
        </p:spPr>
        <p:txBody>
          <a:bodyPr wrap="square" rtlCol="0">
            <a:spAutoFit/>
          </a:bodyPr>
          <a:lstStyle/>
          <a:p>
            <a:r>
              <a:rPr lang="it-IT" sz="1850" b="1" dirty="0">
                <a:solidFill>
                  <a:schemeClr val="bg1"/>
                </a:solidFill>
                <a:latin typeface="Modern Love Caps" panose="04070805081001020A01" pitchFamily="82" charset="0"/>
              </a:rPr>
              <a:t>NE o NP?</a:t>
            </a:r>
          </a:p>
          <a:p>
            <a:endParaRPr lang="it-IT" sz="1850" dirty="0">
              <a:solidFill>
                <a:schemeClr val="bg1"/>
              </a:solidFill>
              <a:latin typeface="Modern Love Caps" panose="04070805081001020A01" pitchFamily="82" charset="0"/>
            </a:endParaRPr>
          </a:p>
          <a:p>
            <a:pPr marL="285750" indent="-285750">
              <a:buFontTx/>
              <a:buChar char="-"/>
            </a:pPr>
            <a:r>
              <a:rPr lang="it-IT" sz="1850" dirty="0">
                <a:solidFill>
                  <a:schemeClr val="bg1"/>
                </a:solidFill>
                <a:latin typeface="Modern Love Caps" panose="04070805081001020A01" pitchFamily="82" charset="0"/>
              </a:rPr>
              <a:t>l’intestino è in grado di assorbire i nutrienti?</a:t>
            </a:r>
          </a:p>
          <a:p>
            <a:pPr marL="285750" indent="-285750">
              <a:buFontTx/>
              <a:buChar char="-"/>
            </a:pPr>
            <a:r>
              <a:rPr lang="it-IT" sz="1850" dirty="0">
                <a:solidFill>
                  <a:schemeClr val="bg1"/>
                </a:solidFill>
                <a:latin typeface="Modern Love Caps" panose="04070805081001020A01" pitchFamily="82" charset="0"/>
              </a:rPr>
              <a:t>la NE peggiora il quadro clinico?</a:t>
            </a:r>
          </a:p>
          <a:p>
            <a:pPr marL="285750" indent="-285750">
              <a:buFontTx/>
              <a:buChar char="-"/>
            </a:pPr>
            <a:endParaRPr lang="it-IT" sz="1850" dirty="0">
              <a:solidFill>
                <a:schemeClr val="bg1"/>
              </a:solidFill>
              <a:latin typeface="Modern Love Caps" panose="04070805081001020A01" pitchFamily="82" charset="0"/>
            </a:endParaRPr>
          </a:p>
          <a:p>
            <a:r>
              <a:rPr lang="it-IT" sz="1850" u="sng" dirty="0">
                <a:solidFill>
                  <a:schemeClr val="bg1"/>
                </a:solidFill>
                <a:latin typeface="Modern Love Caps" panose="04070805081001020A01" pitchFamily="82" charset="0"/>
              </a:rPr>
              <a:t>Fistola alta</a:t>
            </a:r>
            <a:r>
              <a:rPr lang="it-IT" sz="1850" dirty="0">
                <a:solidFill>
                  <a:schemeClr val="bg1"/>
                </a:solidFill>
                <a:latin typeface="Modern Love Caps" panose="04070805081001020A01" pitchFamily="82" charset="0"/>
              </a:rPr>
              <a:t>: NE</a:t>
            </a:r>
          </a:p>
          <a:p>
            <a:r>
              <a:rPr lang="it-IT" sz="1850" u="sng" dirty="0">
                <a:solidFill>
                  <a:schemeClr val="bg1"/>
                </a:solidFill>
                <a:latin typeface="Modern Love Caps" panose="04070805081001020A01" pitchFamily="82" charset="0"/>
              </a:rPr>
              <a:t>Fistola distale a basso flusso</a:t>
            </a:r>
            <a:r>
              <a:rPr lang="it-IT" sz="1850" dirty="0">
                <a:solidFill>
                  <a:schemeClr val="bg1"/>
                </a:solidFill>
                <a:latin typeface="Modern Love Caps" panose="04070805081001020A01" pitchFamily="82" charset="0"/>
              </a:rPr>
              <a:t>: NE</a:t>
            </a:r>
          </a:p>
          <a:p>
            <a:endParaRPr lang="it-IT" sz="1850" dirty="0">
              <a:solidFill>
                <a:schemeClr val="bg1"/>
              </a:solidFill>
              <a:latin typeface="Modern Love Caps" panose="04070805081001020A01" pitchFamily="82" charset="0"/>
            </a:endParaRPr>
          </a:p>
          <a:p>
            <a:r>
              <a:rPr lang="it-IT" sz="1850" dirty="0">
                <a:solidFill>
                  <a:schemeClr val="bg1"/>
                </a:solidFill>
                <a:latin typeface="Modern Love Caps" panose="04070805081001020A01" pitchFamily="82" charset="0"/>
              </a:rPr>
              <a:t>Nel caso in cui NE non fosse possibile, NP.</a:t>
            </a:r>
          </a:p>
          <a:p>
            <a:pPr marL="285750" indent="-285750">
              <a:buFontTx/>
              <a:buChar char="-"/>
            </a:pPr>
            <a:endParaRPr lang="it-IT" dirty="0"/>
          </a:p>
        </p:txBody>
      </p:sp>
      <p:sp>
        <p:nvSpPr>
          <p:cNvPr id="20" name="CasellaDiTesto 19">
            <a:extLst>
              <a:ext uri="{FF2B5EF4-FFF2-40B4-BE49-F238E27FC236}">
                <a16:creationId xmlns:a16="http://schemas.microsoft.com/office/drawing/2014/main" id="{0839C360-5875-9258-C6AD-AAC8A4DF9212}"/>
              </a:ext>
            </a:extLst>
          </p:cNvPr>
          <p:cNvSpPr txBox="1"/>
          <p:nvPr/>
        </p:nvSpPr>
        <p:spPr>
          <a:xfrm>
            <a:off x="8582319" y="2442968"/>
            <a:ext cx="2770323" cy="1200329"/>
          </a:xfrm>
          <a:prstGeom prst="rect">
            <a:avLst/>
          </a:prstGeom>
          <a:noFill/>
        </p:spPr>
        <p:txBody>
          <a:bodyPr wrap="square" rtlCol="0">
            <a:spAutoFit/>
          </a:bodyPr>
          <a:lstStyle/>
          <a:p>
            <a:r>
              <a:rPr lang="it-IT" b="1" dirty="0">
                <a:solidFill>
                  <a:schemeClr val="bg1"/>
                </a:solidFill>
                <a:latin typeface="Modern Love Caps" panose="04070805081001020A01" pitchFamily="82" charset="0"/>
              </a:rPr>
              <a:t>Timing?</a:t>
            </a:r>
          </a:p>
          <a:p>
            <a:endParaRPr lang="it-IT" dirty="0">
              <a:solidFill>
                <a:schemeClr val="bg1"/>
              </a:solidFill>
              <a:latin typeface="Modern Love Caps" panose="04070805081001020A01" pitchFamily="82" charset="0"/>
            </a:endParaRPr>
          </a:p>
          <a:p>
            <a:r>
              <a:rPr lang="it-IT" dirty="0">
                <a:solidFill>
                  <a:schemeClr val="bg1"/>
                </a:solidFill>
                <a:latin typeface="Modern Love Caps" panose="04070805081001020A01" pitchFamily="82" charset="0"/>
              </a:rPr>
              <a:t>Soggettività del paziente</a:t>
            </a:r>
          </a:p>
          <a:p>
            <a:endParaRPr lang="it-IT" dirty="0">
              <a:solidFill>
                <a:schemeClr val="bg1"/>
              </a:solidFill>
            </a:endParaRPr>
          </a:p>
        </p:txBody>
      </p:sp>
      <p:sp>
        <p:nvSpPr>
          <p:cNvPr id="57" name="CasellaDiTesto 56">
            <a:extLst>
              <a:ext uri="{FF2B5EF4-FFF2-40B4-BE49-F238E27FC236}">
                <a16:creationId xmlns:a16="http://schemas.microsoft.com/office/drawing/2014/main" id="{D010BDE9-69D1-CA46-F42C-B01B6221BFBA}"/>
              </a:ext>
            </a:extLst>
          </p:cNvPr>
          <p:cNvSpPr txBox="1"/>
          <p:nvPr/>
        </p:nvSpPr>
        <p:spPr>
          <a:xfrm>
            <a:off x="4753498" y="2442967"/>
            <a:ext cx="2770323" cy="3970318"/>
          </a:xfrm>
          <a:prstGeom prst="rect">
            <a:avLst/>
          </a:prstGeom>
          <a:noFill/>
        </p:spPr>
        <p:txBody>
          <a:bodyPr wrap="square" rtlCol="0">
            <a:spAutoFit/>
          </a:bodyPr>
          <a:lstStyle/>
          <a:p>
            <a:r>
              <a:rPr lang="it-IT" b="1" dirty="0">
                <a:latin typeface="Modern Love Caps" panose="04070805081001020A01" pitchFamily="82" charset="0"/>
              </a:rPr>
              <a:t>Quali apporti?</a:t>
            </a:r>
          </a:p>
          <a:p>
            <a:endParaRPr lang="it-IT" dirty="0">
              <a:latin typeface="Modern Love Caps" panose="04070805081001020A01" pitchFamily="82" charset="0"/>
            </a:endParaRPr>
          </a:p>
          <a:p>
            <a:pPr marL="285750" indent="-285750">
              <a:buFontTx/>
              <a:buChar char="-"/>
            </a:pPr>
            <a:r>
              <a:rPr lang="it-IT" u="sng" dirty="0">
                <a:latin typeface="Modern Love Caps" panose="04070805081001020A01" pitchFamily="82" charset="0"/>
              </a:rPr>
              <a:t>Stima FE </a:t>
            </a:r>
          </a:p>
          <a:p>
            <a:pPr marL="285750" indent="-285750">
              <a:buFontTx/>
              <a:buChar char="-"/>
            </a:pPr>
            <a:r>
              <a:rPr lang="it-IT" u="sng" dirty="0">
                <a:latin typeface="Modern Love Caps" panose="04070805081001020A01" pitchFamily="82" charset="0"/>
              </a:rPr>
              <a:t>SINPE</a:t>
            </a:r>
            <a:r>
              <a:rPr lang="it-IT" dirty="0">
                <a:latin typeface="Modern Love Caps" panose="04070805081001020A01" pitchFamily="82" charset="0"/>
              </a:rPr>
              <a:t> (30-35 kcal/kg su peso reale; 1,5-2 g/kg)</a:t>
            </a:r>
          </a:p>
          <a:p>
            <a:pPr marL="285750" indent="-285750">
              <a:buFontTx/>
              <a:buChar char="-"/>
            </a:pPr>
            <a:r>
              <a:rPr lang="it-IT" u="sng" dirty="0">
                <a:latin typeface="Modern Love Caps" panose="04070805081001020A01" pitchFamily="82" charset="0"/>
              </a:rPr>
              <a:t>ASPEN</a:t>
            </a:r>
            <a:r>
              <a:rPr lang="it-IT" dirty="0">
                <a:latin typeface="Modern Love Caps" panose="04070805081001020A01" pitchFamily="82" charset="0"/>
              </a:rPr>
              <a:t> ⚠ (11-14 kcal/kg peso attuale BMI 30-50; 22-25 kcal/kg peso ideale BMI +50) </a:t>
            </a:r>
          </a:p>
          <a:p>
            <a:endParaRPr lang="it-IT" dirty="0">
              <a:latin typeface="Modern Love Caps" panose="04070805081001020A01" pitchFamily="82" charset="0"/>
            </a:endParaRPr>
          </a:p>
          <a:p>
            <a:r>
              <a:rPr lang="it-IT" dirty="0">
                <a:latin typeface="Modern Love Caps" panose="04070805081001020A01" pitchFamily="82" charset="0"/>
              </a:rPr>
              <a:t>Micronutrienti: </a:t>
            </a:r>
            <a:r>
              <a:rPr lang="it-IT" i="1" dirty="0">
                <a:latin typeface="Modern Love Caps" panose="04070805081001020A01" pitchFamily="82" charset="0"/>
              </a:rPr>
              <a:t>linee guida American Society for </a:t>
            </a:r>
            <a:r>
              <a:rPr lang="it-IT" i="1" dirty="0" err="1">
                <a:latin typeface="Modern Love Caps" panose="04070805081001020A01" pitchFamily="82" charset="0"/>
              </a:rPr>
              <a:t>Metabolic</a:t>
            </a:r>
            <a:r>
              <a:rPr lang="it-IT" i="1" dirty="0">
                <a:latin typeface="Modern Love Caps" panose="04070805081001020A01" pitchFamily="82" charset="0"/>
              </a:rPr>
              <a:t> and </a:t>
            </a:r>
            <a:r>
              <a:rPr lang="it-IT" i="1" dirty="0" err="1">
                <a:latin typeface="Modern Love Caps" panose="04070805081001020A01" pitchFamily="82" charset="0"/>
              </a:rPr>
              <a:t>Bariatric</a:t>
            </a:r>
            <a:r>
              <a:rPr lang="it-IT" i="1" dirty="0">
                <a:latin typeface="Modern Love Caps" panose="04070805081001020A01" pitchFamily="82" charset="0"/>
              </a:rPr>
              <a:t> Surgery (update 2020)</a:t>
            </a:r>
          </a:p>
        </p:txBody>
      </p:sp>
      <p:sp>
        <p:nvSpPr>
          <p:cNvPr id="21" name="Bolla: nuvola 20">
            <a:extLst>
              <a:ext uri="{FF2B5EF4-FFF2-40B4-BE49-F238E27FC236}">
                <a16:creationId xmlns:a16="http://schemas.microsoft.com/office/drawing/2014/main" id="{BA4C1C93-0B8D-D8D7-7FFD-5001C0E07A91}"/>
              </a:ext>
            </a:extLst>
          </p:cNvPr>
          <p:cNvSpPr/>
          <p:nvPr/>
        </p:nvSpPr>
        <p:spPr>
          <a:xfrm>
            <a:off x="9240170" y="5102545"/>
            <a:ext cx="2518978" cy="1591317"/>
          </a:xfrm>
          <a:prstGeom prst="ellipse">
            <a:avLst/>
          </a:prstGeom>
          <a:solidFill>
            <a:schemeClr val="accent1"/>
          </a:solidFill>
          <a:ln>
            <a:noFill/>
          </a:ln>
          <a:effectLst>
            <a:outerShdw blurRad="76200" dir="18900000" sy="23000" kx="-1200000" algn="bl" rotWithShape="0">
              <a:prstClr val="black">
                <a:alpha val="2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CasellaDiTesto 21">
            <a:extLst>
              <a:ext uri="{FF2B5EF4-FFF2-40B4-BE49-F238E27FC236}">
                <a16:creationId xmlns:a16="http://schemas.microsoft.com/office/drawing/2014/main" id="{52C28C56-58BC-9289-88FA-500EA84D2FB9}"/>
              </a:ext>
            </a:extLst>
          </p:cNvPr>
          <p:cNvSpPr txBox="1"/>
          <p:nvPr/>
        </p:nvSpPr>
        <p:spPr>
          <a:xfrm>
            <a:off x="9339003" y="5391221"/>
            <a:ext cx="2379225" cy="1431161"/>
          </a:xfrm>
          <a:prstGeom prst="rect">
            <a:avLst/>
          </a:prstGeom>
          <a:noFill/>
        </p:spPr>
        <p:txBody>
          <a:bodyPr wrap="square" rtlCol="0">
            <a:spAutoFit/>
          </a:bodyPr>
          <a:lstStyle/>
          <a:p>
            <a:pPr algn="ctr"/>
            <a:r>
              <a:rPr lang="it-IT" sz="1400" b="1" dirty="0">
                <a:solidFill>
                  <a:schemeClr val="bg1"/>
                </a:solidFill>
                <a:latin typeface="Modern Love Caps" panose="04070805081001020A01" pitchFamily="82" charset="0"/>
              </a:rPr>
              <a:t>SOMATOSTATINA</a:t>
            </a:r>
          </a:p>
          <a:p>
            <a:pPr algn="ctr"/>
            <a:endParaRPr lang="it-IT" sz="1050" dirty="0">
              <a:solidFill>
                <a:schemeClr val="bg1"/>
              </a:solidFill>
              <a:latin typeface="Modern Love Caps" panose="04070805081001020A01" pitchFamily="82" charset="0"/>
            </a:endParaRPr>
          </a:p>
          <a:p>
            <a:pPr algn="ctr" rtl="0">
              <a:spcBef>
                <a:spcPts val="0"/>
              </a:spcBef>
              <a:spcAft>
                <a:spcPts val="0"/>
              </a:spcAft>
            </a:pPr>
            <a:r>
              <a:rPr lang="it-IT" sz="1050" u="sng" dirty="0">
                <a:solidFill>
                  <a:schemeClr val="bg1"/>
                </a:solidFill>
                <a:latin typeface="Modern Love Caps" panose="04070805081001020A01" pitchFamily="82" charset="0"/>
              </a:rPr>
              <a:t>Fistola ad alta portata (&gt;500 </a:t>
            </a:r>
            <a:r>
              <a:rPr lang="it-IT" sz="1050" u="sng" dirty="0" err="1">
                <a:solidFill>
                  <a:schemeClr val="bg1"/>
                </a:solidFill>
                <a:latin typeface="Modern Love Caps" panose="04070805081001020A01" pitchFamily="82" charset="0"/>
              </a:rPr>
              <a:t>mL</a:t>
            </a:r>
            <a:r>
              <a:rPr lang="it-IT" sz="1050" u="sng" dirty="0">
                <a:solidFill>
                  <a:schemeClr val="bg1"/>
                </a:solidFill>
                <a:latin typeface="Modern Love Caps" panose="04070805081001020A01" pitchFamily="82" charset="0"/>
              </a:rPr>
              <a:t>/giorno)</a:t>
            </a:r>
            <a:r>
              <a:rPr lang="it-IT" sz="1050" dirty="0">
                <a:solidFill>
                  <a:schemeClr val="bg1"/>
                </a:solidFill>
                <a:latin typeface="Modern Love Caps" panose="04070805081001020A01" pitchFamily="82" charset="0"/>
              </a:rPr>
              <a:t>: per ridurre la fuoriuscita di materiale e favorire la chiusura spontanea della fistola. </a:t>
            </a:r>
            <a:br>
              <a:rPr lang="it-IT" sz="1050" dirty="0">
                <a:solidFill>
                  <a:schemeClr val="bg1"/>
                </a:solidFill>
                <a:latin typeface="Modern Love Caps" panose="04070805081001020A01" pitchFamily="82" charset="0"/>
              </a:rPr>
            </a:br>
            <a:endParaRPr lang="it-IT" sz="1050" dirty="0">
              <a:solidFill>
                <a:schemeClr val="bg1"/>
              </a:solidFill>
              <a:latin typeface="Modern Love Caps" panose="04070805081001020A01" pitchFamily="82" charset="0"/>
            </a:endParaRPr>
          </a:p>
          <a:p>
            <a:endParaRPr lang="it-IT" sz="1000" dirty="0"/>
          </a:p>
        </p:txBody>
      </p:sp>
      <p:pic>
        <p:nvPicPr>
          <p:cNvPr id="1026" name="Picture 2" descr="ASMBS Logo Policy - American Society for Metabolic and Bariatric Surgery">
            <a:extLst>
              <a:ext uri="{FF2B5EF4-FFF2-40B4-BE49-F238E27FC236}">
                <a16:creationId xmlns:a16="http://schemas.microsoft.com/office/drawing/2014/main" id="{04B9EE6D-6F41-C1F3-E348-667CF8ECBA7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969" y="1015737"/>
            <a:ext cx="967548" cy="557382"/>
          </a:xfrm>
          <a:prstGeom prst="rect">
            <a:avLst/>
          </a:prstGeom>
          <a:noFill/>
          <a:extLst>
            <a:ext uri="{909E8E84-426E-40DD-AFC4-6F175D3DCCD1}">
              <a14:hiddenFill xmlns:a14="http://schemas.microsoft.com/office/drawing/2010/main">
                <a:solidFill>
                  <a:srgbClr val="FFFFFF"/>
                </a:solidFill>
              </a14:hiddenFill>
            </a:ext>
          </a:extLst>
        </p:spPr>
      </p:pic>
      <p:sp>
        <p:nvSpPr>
          <p:cNvPr id="4" name="Titolo 1">
            <a:extLst>
              <a:ext uri="{FF2B5EF4-FFF2-40B4-BE49-F238E27FC236}">
                <a16:creationId xmlns:a16="http://schemas.microsoft.com/office/drawing/2014/main" id="{95C096D9-F16C-8790-5D3A-990CD400A700}"/>
              </a:ext>
            </a:extLst>
          </p:cNvPr>
          <p:cNvSpPr txBox="1">
            <a:spLocks/>
          </p:cNvSpPr>
          <p:nvPr/>
        </p:nvSpPr>
        <p:spPr>
          <a:xfrm>
            <a:off x="0" y="168588"/>
            <a:ext cx="10515600" cy="7503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600" b="1" dirty="0">
                <a:solidFill>
                  <a:srgbClr val="8B2F25"/>
                </a:solidFill>
                <a:latin typeface="Modern Love Caps" panose="04070805081001020A01" pitchFamily="82" charset="0"/>
              </a:rPr>
              <a:t>IL TRATTAMENTO NUTRIZIONALE</a:t>
            </a:r>
          </a:p>
        </p:txBody>
      </p:sp>
    </p:spTree>
    <p:extLst>
      <p:ext uri="{BB962C8B-B14F-4D97-AF65-F5344CB8AC3E}">
        <p14:creationId xmlns:p14="http://schemas.microsoft.com/office/powerpoint/2010/main" val="729272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BD5E3"/>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860FC9-5D0C-98A8-ED11-EF934AD40F99}"/>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6337EC1E-B71A-CF36-9617-E6D8CFB4C643}"/>
              </a:ext>
            </a:extLst>
          </p:cNvPr>
          <p:cNvSpPr>
            <a:spLocks noGrp="1"/>
          </p:cNvSpPr>
          <p:nvPr>
            <p:ph idx="1"/>
          </p:nvPr>
        </p:nvSpPr>
        <p:spPr/>
        <p:txBody>
          <a:bodyPr/>
          <a:lstStyle/>
          <a:p>
            <a:endParaRPr lang="it-IT" dirty="0"/>
          </a:p>
        </p:txBody>
      </p:sp>
      <p:pic>
        <p:nvPicPr>
          <p:cNvPr id="7" name="Immagine 6">
            <a:extLst>
              <a:ext uri="{FF2B5EF4-FFF2-40B4-BE49-F238E27FC236}">
                <a16:creationId xmlns:a16="http://schemas.microsoft.com/office/drawing/2014/main" id="{B6D98DF6-07E5-2302-7E7B-59D069B60C86}"/>
              </a:ext>
            </a:extLst>
          </p:cNvPr>
          <p:cNvPicPr>
            <a:picLocks noChangeAspect="1"/>
          </p:cNvPicPr>
          <p:nvPr/>
        </p:nvPicPr>
        <p:blipFill>
          <a:blip r:embed="rId3"/>
          <a:stretch>
            <a:fillRect/>
          </a:stretch>
        </p:blipFill>
        <p:spPr>
          <a:xfrm>
            <a:off x="737067" y="1027906"/>
            <a:ext cx="8183606" cy="3199537"/>
          </a:xfrm>
          <a:prstGeom prst="rect">
            <a:avLst/>
          </a:prstGeom>
          <a:ln>
            <a:noFill/>
          </a:ln>
          <a:effectLst>
            <a:outerShdw blurRad="292100" dist="139700" dir="2700000" algn="tl" rotWithShape="0">
              <a:srgbClr val="333333">
                <a:alpha val="65000"/>
              </a:srgbClr>
            </a:outerShdw>
          </a:effectLst>
        </p:spPr>
      </p:pic>
      <p:pic>
        <p:nvPicPr>
          <p:cNvPr id="11" name="Immagine 10">
            <a:extLst>
              <a:ext uri="{FF2B5EF4-FFF2-40B4-BE49-F238E27FC236}">
                <a16:creationId xmlns:a16="http://schemas.microsoft.com/office/drawing/2014/main" id="{A63581F5-1085-017C-11F1-2DFC30C4CFEC}"/>
              </a:ext>
            </a:extLst>
          </p:cNvPr>
          <p:cNvPicPr>
            <a:picLocks noChangeAspect="1"/>
          </p:cNvPicPr>
          <p:nvPr/>
        </p:nvPicPr>
        <p:blipFill>
          <a:blip r:embed="rId4"/>
          <a:stretch>
            <a:fillRect/>
          </a:stretch>
        </p:blipFill>
        <p:spPr>
          <a:xfrm>
            <a:off x="4219690" y="2093824"/>
            <a:ext cx="7514213" cy="3458291"/>
          </a:xfrm>
          <a:prstGeom prst="rect">
            <a:avLst/>
          </a:prstGeom>
          <a:ln>
            <a:noFill/>
          </a:ln>
          <a:effectLst>
            <a:outerShdw blurRad="292100" dist="139700" dir="2700000" algn="tl" rotWithShape="0">
              <a:srgbClr val="333333">
                <a:alpha val="65000"/>
              </a:srgbClr>
            </a:outerShdw>
          </a:effectLst>
        </p:spPr>
      </p:pic>
      <p:pic>
        <p:nvPicPr>
          <p:cNvPr id="13" name="Immagine 12">
            <a:extLst>
              <a:ext uri="{FF2B5EF4-FFF2-40B4-BE49-F238E27FC236}">
                <a16:creationId xmlns:a16="http://schemas.microsoft.com/office/drawing/2014/main" id="{E71178A0-0941-6184-E5DE-4DDC723B682D}"/>
              </a:ext>
            </a:extLst>
          </p:cNvPr>
          <p:cNvPicPr>
            <a:picLocks noChangeAspect="1"/>
          </p:cNvPicPr>
          <p:nvPr/>
        </p:nvPicPr>
        <p:blipFill>
          <a:blip r:embed="rId5"/>
          <a:stretch>
            <a:fillRect/>
          </a:stretch>
        </p:blipFill>
        <p:spPr>
          <a:xfrm>
            <a:off x="580909" y="2559887"/>
            <a:ext cx="9421169" cy="3604986"/>
          </a:xfrm>
          <a:prstGeom prst="rect">
            <a:avLst/>
          </a:prstGeom>
          <a:ln>
            <a:noFill/>
          </a:ln>
          <a:effectLst>
            <a:outerShdw blurRad="292100" dist="139700" dir="2700000" algn="tl" rotWithShape="0">
              <a:srgbClr val="333333">
                <a:alpha val="65000"/>
              </a:srgbClr>
            </a:outerShdw>
          </a:effectLst>
        </p:spPr>
      </p:pic>
      <p:pic>
        <p:nvPicPr>
          <p:cNvPr id="15" name="Immagine 14">
            <a:extLst>
              <a:ext uri="{FF2B5EF4-FFF2-40B4-BE49-F238E27FC236}">
                <a16:creationId xmlns:a16="http://schemas.microsoft.com/office/drawing/2014/main" id="{C8F6DD19-DE28-75C2-0F2D-9E82EA98E0CB}"/>
              </a:ext>
            </a:extLst>
          </p:cNvPr>
          <p:cNvPicPr>
            <a:picLocks noChangeAspect="1"/>
          </p:cNvPicPr>
          <p:nvPr/>
        </p:nvPicPr>
        <p:blipFill>
          <a:blip r:embed="rId6"/>
          <a:stretch>
            <a:fillRect/>
          </a:stretch>
        </p:blipFill>
        <p:spPr>
          <a:xfrm>
            <a:off x="1117170" y="1491258"/>
            <a:ext cx="10101471" cy="3709832"/>
          </a:xfrm>
          <a:prstGeom prst="rect">
            <a:avLst/>
          </a:prstGeom>
          <a:ln>
            <a:noFill/>
          </a:ln>
          <a:effectLst>
            <a:outerShdw blurRad="292100" dist="139700" dir="2700000" algn="tl" rotWithShape="0">
              <a:srgbClr val="333333">
                <a:alpha val="65000"/>
              </a:srgbClr>
            </a:outerShdw>
          </a:effectLst>
        </p:spPr>
      </p:pic>
      <p:pic>
        <p:nvPicPr>
          <p:cNvPr id="6" name="Immagine 5">
            <a:extLst>
              <a:ext uri="{FF2B5EF4-FFF2-40B4-BE49-F238E27FC236}">
                <a16:creationId xmlns:a16="http://schemas.microsoft.com/office/drawing/2014/main" id="{595B4023-6272-EE81-266F-1B2E1DAF65B8}"/>
              </a:ext>
            </a:extLst>
          </p:cNvPr>
          <p:cNvPicPr>
            <a:picLocks noChangeAspect="1"/>
          </p:cNvPicPr>
          <p:nvPr/>
        </p:nvPicPr>
        <p:blipFill>
          <a:blip r:embed="rId7"/>
          <a:stretch>
            <a:fillRect/>
          </a:stretch>
        </p:blipFill>
        <p:spPr>
          <a:xfrm>
            <a:off x="-211545" y="0"/>
            <a:ext cx="12615088" cy="6807186"/>
          </a:xfrm>
          <a:prstGeom prst="rect">
            <a:avLst/>
          </a:prstGeom>
          <a:solidFill>
            <a:srgbClr val="EBD5E3"/>
          </a:solidFill>
          <a:ln>
            <a:noFill/>
          </a:ln>
          <a:effectLst>
            <a:outerShdw blurRad="292100" dist="139700" dir="2700000" algn="tl" rotWithShape="0">
              <a:srgbClr val="333333">
                <a:alpha val="65000"/>
              </a:srgbClr>
            </a:outerShdw>
          </a:effectLst>
        </p:spPr>
      </p:pic>
      <p:pic>
        <p:nvPicPr>
          <p:cNvPr id="5" name="Immagine 4">
            <a:extLst>
              <a:ext uri="{FF2B5EF4-FFF2-40B4-BE49-F238E27FC236}">
                <a16:creationId xmlns:a16="http://schemas.microsoft.com/office/drawing/2014/main" id="{4A594FFC-D906-5F34-943D-6DE115651415}"/>
              </a:ext>
            </a:extLst>
          </p:cNvPr>
          <p:cNvPicPr>
            <a:picLocks noChangeAspect="1"/>
          </p:cNvPicPr>
          <p:nvPr/>
        </p:nvPicPr>
        <p:blipFill>
          <a:blip r:embed="rId8"/>
          <a:stretch>
            <a:fillRect/>
          </a:stretch>
        </p:blipFill>
        <p:spPr>
          <a:xfrm>
            <a:off x="1335682" y="1281919"/>
            <a:ext cx="9520635" cy="3980974"/>
          </a:xfrm>
          <a:prstGeom prst="rect">
            <a:avLst/>
          </a:prstGeom>
          <a:ln>
            <a:noFill/>
          </a:ln>
          <a:effectLst>
            <a:outerShdw blurRad="292100" dist="139700" dir="2700000" algn="tl" rotWithShape="0">
              <a:srgbClr val="333333">
                <a:alpha val="65000"/>
              </a:srgbClr>
            </a:outerShdw>
          </a:effectLst>
        </p:spPr>
      </p:pic>
      <p:pic>
        <p:nvPicPr>
          <p:cNvPr id="9" name="Immagine 8">
            <a:extLst>
              <a:ext uri="{FF2B5EF4-FFF2-40B4-BE49-F238E27FC236}">
                <a16:creationId xmlns:a16="http://schemas.microsoft.com/office/drawing/2014/main" id="{BD03D391-52B3-AE10-F12D-B3226D99D8DB}"/>
              </a:ext>
            </a:extLst>
          </p:cNvPr>
          <p:cNvPicPr>
            <a:picLocks noChangeAspect="1"/>
          </p:cNvPicPr>
          <p:nvPr/>
        </p:nvPicPr>
        <p:blipFill>
          <a:blip r:embed="rId9"/>
          <a:stretch>
            <a:fillRect/>
          </a:stretch>
        </p:blipFill>
        <p:spPr>
          <a:xfrm>
            <a:off x="2150153" y="681037"/>
            <a:ext cx="7891692" cy="54456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4409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5"/>
                                        </p:tgtEl>
                                        <p:attrNameLst>
                                          <p:attrName>ppt_x</p:attrName>
                                        </p:attrNameLst>
                                      </p:cBhvr>
                                      <p:tavLst>
                                        <p:tav tm="0">
                                          <p:val>
                                            <p:strVal val="ppt_x"/>
                                          </p:val>
                                        </p:tav>
                                        <p:tav tm="100000">
                                          <p:val>
                                            <p:strVal val="ppt_x"/>
                                          </p:val>
                                        </p:tav>
                                      </p:tavLst>
                                    </p:anim>
                                    <p:anim calcmode="lin" valueType="num">
                                      <p:cBhvr additive="base">
                                        <p:cTn id="25" dur="500"/>
                                        <p:tgtEl>
                                          <p:spTgt spid="5"/>
                                        </p:tgtEl>
                                        <p:attrNameLst>
                                          <p:attrName>ppt_y</p:attrName>
                                        </p:attrNameLst>
                                      </p:cBhvr>
                                      <p:tavLst>
                                        <p:tav tm="0">
                                          <p:val>
                                            <p:strVal val="ppt_y"/>
                                          </p:val>
                                        </p:tav>
                                        <p:tav tm="100000">
                                          <p:val>
                                            <p:strVal val="1+ppt_h/2"/>
                                          </p:val>
                                        </p:tav>
                                      </p:tavLst>
                                    </p:anim>
                                    <p:set>
                                      <p:cBhvr>
                                        <p:cTn id="26" dur="1" fill="hold">
                                          <p:stCondLst>
                                            <p:cond delay="499"/>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a:extLst>
              <a:ext uri="{FF2B5EF4-FFF2-40B4-BE49-F238E27FC236}">
                <a16:creationId xmlns:a16="http://schemas.microsoft.com/office/drawing/2014/main" id="{4DA3C19D-76E7-65D7-3270-F47C44185656}"/>
              </a:ext>
            </a:extLst>
          </p:cNvPr>
          <p:cNvSpPr/>
          <p:nvPr/>
        </p:nvSpPr>
        <p:spPr>
          <a:xfrm>
            <a:off x="3578588" y="2074454"/>
            <a:ext cx="4141947" cy="3635805"/>
          </a:xfrm>
          <a:custGeom>
            <a:avLst/>
            <a:gdLst/>
            <a:ahLst/>
            <a:cxnLst>
              <a:cxn ang="0">
                <a:pos x="wd2" y="hd2"/>
              </a:cxn>
              <a:cxn ang="5400000">
                <a:pos x="wd2" y="hd2"/>
              </a:cxn>
              <a:cxn ang="10800000">
                <a:pos x="wd2" y="hd2"/>
              </a:cxn>
              <a:cxn ang="16200000">
                <a:pos x="wd2" y="hd2"/>
              </a:cxn>
            </a:cxnLst>
            <a:rect l="0" t="0" r="r" b="b"/>
            <a:pathLst>
              <a:path w="21600" h="21600" extrusionOk="0">
                <a:moveTo>
                  <a:pt x="21600" y="961"/>
                </a:moveTo>
                <a:lnTo>
                  <a:pt x="21540" y="784"/>
                </a:lnTo>
                <a:lnTo>
                  <a:pt x="21540" y="85"/>
                </a:lnTo>
                <a:lnTo>
                  <a:pt x="21316" y="85"/>
                </a:lnTo>
                <a:lnTo>
                  <a:pt x="21286" y="0"/>
                </a:lnTo>
                <a:lnTo>
                  <a:pt x="21081" y="85"/>
                </a:lnTo>
                <a:lnTo>
                  <a:pt x="20867" y="85"/>
                </a:lnTo>
                <a:lnTo>
                  <a:pt x="20867" y="176"/>
                </a:lnTo>
                <a:lnTo>
                  <a:pt x="12040" y="3877"/>
                </a:lnTo>
                <a:cubicBezTo>
                  <a:pt x="11736" y="3484"/>
                  <a:pt x="11296" y="3234"/>
                  <a:pt x="10798" y="3234"/>
                </a:cubicBezTo>
                <a:cubicBezTo>
                  <a:pt x="9894" y="3234"/>
                  <a:pt x="9161" y="4059"/>
                  <a:pt x="9151" y="5087"/>
                </a:cubicBezTo>
                <a:lnTo>
                  <a:pt x="534" y="8697"/>
                </a:lnTo>
                <a:lnTo>
                  <a:pt x="195" y="8697"/>
                </a:lnTo>
                <a:lnTo>
                  <a:pt x="195" y="8839"/>
                </a:lnTo>
                <a:lnTo>
                  <a:pt x="0" y="8919"/>
                </a:lnTo>
                <a:lnTo>
                  <a:pt x="195" y="9521"/>
                </a:lnTo>
                <a:lnTo>
                  <a:pt x="195" y="13722"/>
                </a:lnTo>
                <a:lnTo>
                  <a:pt x="868" y="13722"/>
                </a:lnTo>
                <a:lnTo>
                  <a:pt x="868" y="9646"/>
                </a:lnTo>
                <a:lnTo>
                  <a:pt x="9385" y="6076"/>
                </a:lnTo>
                <a:cubicBezTo>
                  <a:pt x="9600" y="6480"/>
                  <a:pt x="9939" y="6787"/>
                  <a:pt x="10348" y="6918"/>
                </a:cubicBezTo>
                <a:lnTo>
                  <a:pt x="10348" y="21600"/>
                </a:lnTo>
                <a:lnTo>
                  <a:pt x="11252" y="21600"/>
                </a:lnTo>
                <a:lnTo>
                  <a:pt x="11252" y="6918"/>
                </a:lnTo>
                <a:cubicBezTo>
                  <a:pt x="11945" y="6696"/>
                  <a:pt x="12449" y="5968"/>
                  <a:pt x="12449" y="5110"/>
                </a:cubicBezTo>
                <a:cubicBezTo>
                  <a:pt x="12449" y="5008"/>
                  <a:pt x="12439" y="4905"/>
                  <a:pt x="12429" y="4803"/>
                </a:cubicBezTo>
                <a:lnTo>
                  <a:pt x="20872" y="1268"/>
                </a:lnTo>
                <a:lnTo>
                  <a:pt x="20872" y="5110"/>
                </a:lnTo>
                <a:lnTo>
                  <a:pt x="21545" y="5110"/>
                </a:lnTo>
                <a:lnTo>
                  <a:pt x="21545" y="983"/>
                </a:lnTo>
                <a:lnTo>
                  <a:pt x="21600" y="961"/>
                </a:lnTo>
                <a:close/>
              </a:path>
            </a:pathLst>
          </a:custGeom>
          <a:solidFill>
            <a:schemeClr val="tx2"/>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a:p>
        </p:txBody>
      </p:sp>
      <p:sp>
        <p:nvSpPr>
          <p:cNvPr id="5" name="Shape">
            <a:extLst>
              <a:ext uri="{FF2B5EF4-FFF2-40B4-BE49-F238E27FC236}">
                <a16:creationId xmlns:a16="http://schemas.microsoft.com/office/drawing/2014/main" id="{3AD87461-CF0F-2D4E-D9DE-F3F840A5683A}"/>
              </a:ext>
            </a:extLst>
          </p:cNvPr>
          <p:cNvSpPr/>
          <p:nvPr/>
        </p:nvSpPr>
        <p:spPr>
          <a:xfrm>
            <a:off x="4999903" y="5547604"/>
            <a:ext cx="1299320" cy="58296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9694"/>
                  <a:pt x="0" y="21600"/>
                </a:cubicBezTo>
                <a:lnTo>
                  <a:pt x="21600" y="21600"/>
                </a:lnTo>
                <a:cubicBezTo>
                  <a:pt x="21600" y="9654"/>
                  <a:pt x="16765" y="0"/>
                  <a:pt x="10800" y="0"/>
                </a:cubicBezTo>
                <a:close/>
              </a:path>
            </a:pathLst>
          </a:custGeom>
          <a:solidFill>
            <a:schemeClr val="tx2">
              <a:lumMod val="90000"/>
              <a:lumOff val="10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a:p>
        </p:txBody>
      </p:sp>
      <p:sp>
        <p:nvSpPr>
          <p:cNvPr id="6" name="Shape">
            <a:extLst>
              <a:ext uri="{FF2B5EF4-FFF2-40B4-BE49-F238E27FC236}">
                <a16:creationId xmlns:a16="http://schemas.microsoft.com/office/drawing/2014/main" id="{65936E6A-873F-E7FE-ADEB-FD6BE25A08F5}"/>
              </a:ext>
            </a:extLst>
          </p:cNvPr>
          <p:cNvSpPr/>
          <p:nvPr/>
        </p:nvSpPr>
        <p:spPr>
          <a:xfrm>
            <a:off x="4386215" y="5910923"/>
            <a:ext cx="2552718" cy="100196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3" y="0"/>
                  <a:pt x="0" y="9694"/>
                  <a:pt x="0" y="21600"/>
                </a:cubicBezTo>
                <a:lnTo>
                  <a:pt x="21600" y="21600"/>
                </a:lnTo>
                <a:cubicBezTo>
                  <a:pt x="21600" y="9694"/>
                  <a:pt x="16767" y="0"/>
                  <a:pt x="10800" y="0"/>
                </a:cubicBezTo>
                <a:close/>
              </a:path>
            </a:pathLst>
          </a:custGeom>
          <a:solidFill>
            <a:schemeClr val="tx2"/>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a:p>
        </p:txBody>
      </p:sp>
      <p:sp>
        <p:nvSpPr>
          <p:cNvPr id="7" name="Shape">
            <a:extLst>
              <a:ext uri="{FF2B5EF4-FFF2-40B4-BE49-F238E27FC236}">
                <a16:creationId xmlns:a16="http://schemas.microsoft.com/office/drawing/2014/main" id="{C1E63914-C2B0-93AD-AAA9-91F2F8A0C152}"/>
              </a:ext>
            </a:extLst>
          </p:cNvPr>
          <p:cNvSpPr/>
          <p:nvPr/>
        </p:nvSpPr>
        <p:spPr>
          <a:xfrm>
            <a:off x="3454206" y="1940505"/>
            <a:ext cx="4404110" cy="1911671"/>
          </a:xfrm>
          <a:custGeom>
            <a:avLst/>
            <a:gdLst/>
            <a:ahLst/>
            <a:cxnLst>
              <a:cxn ang="0">
                <a:pos x="wd2" y="hd2"/>
              </a:cxn>
              <a:cxn ang="5400000">
                <a:pos x="wd2" y="hd2"/>
              </a:cxn>
              <a:cxn ang="10800000">
                <a:pos x="wd2" y="hd2"/>
              </a:cxn>
              <a:cxn ang="16200000">
                <a:pos x="wd2" y="hd2"/>
              </a:cxn>
            </a:cxnLst>
            <a:rect l="0" t="0" r="r" b="b"/>
            <a:pathLst>
              <a:path w="21600" h="21600" extrusionOk="0">
                <a:moveTo>
                  <a:pt x="11816" y="11254"/>
                </a:moveTo>
                <a:cubicBezTo>
                  <a:pt x="11816" y="12627"/>
                  <a:pt x="11333" y="13741"/>
                  <a:pt x="10737" y="13741"/>
                </a:cubicBezTo>
                <a:cubicBezTo>
                  <a:pt x="10141" y="13741"/>
                  <a:pt x="9657" y="12627"/>
                  <a:pt x="9657" y="11254"/>
                </a:cubicBezTo>
                <a:cubicBezTo>
                  <a:pt x="9657" y="9881"/>
                  <a:pt x="10141" y="8768"/>
                  <a:pt x="10737" y="8768"/>
                </a:cubicBezTo>
                <a:cubicBezTo>
                  <a:pt x="11333" y="8768"/>
                  <a:pt x="11816" y="9881"/>
                  <a:pt x="11816" y="11254"/>
                </a:cubicBezTo>
                <a:close/>
                <a:moveTo>
                  <a:pt x="1079" y="16627"/>
                </a:moveTo>
                <a:cubicBezTo>
                  <a:pt x="483" y="16627"/>
                  <a:pt x="0" y="17741"/>
                  <a:pt x="0" y="19114"/>
                </a:cubicBezTo>
                <a:cubicBezTo>
                  <a:pt x="0" y="20487"/>
                  <a:pt x="483" y="21600"/>
                  <a:pt x="1079" y="21600"/>
                </a:cubicBezTo>
                <a:cubicBezTo>
                  <a:pt x="1675" y="21600"/>
                  <a:pt x="2159" y="20487"/>
                  <a:pt x="2159" y="19114"/>
                </a:cubicBezTo>
                <a:cubicBezTo>
                  <a:pt x="2159" y="17741"/>
                  <a:pt x="1675" y="16627"/>
                  <a:pt x="1079" y="16627"/>
                </a:cubicBezTo>
                <a:close/>
                <a:moveTo>
                  <a:pt x="20521" y="0"/>
                </a:moveTo>
                <a:cubicBezTo>
                  <a:pt x="19925" y="0"/>
                  <a:pt x="19441" y="1113"/>
                  <a:pt x="19441" y="2486"/>
                </a:cubicBezTo>
                <a:cubicBezTo>
                  <a:pt x="19441" y="3859"/>
                  <a:pt x="19925" y="4973"/>
                  <a:pt x="20521" y="4973"/>
                </a:cubicBezTo>
                <a:cubicBezTo>
                  <a:pt x="21117" y="4973"/>
                  <a:pt x="21600" y="3859"/>
                  <a:pt x="21600" y="2486"/>
                </a:cubicBezTo>
                <a:cubicBezTo>
                  <a:pt x="21600" y="1114"/>
                  <a:pt x="21117" y="0"/>
                  <a:pt x="20521" y="0"/>
                </a:cubicBezTo>
                <a:close/>
              </a:path>
            </a:pathLst>
          </a:custGeom>
          <a:solidFill>
            <a:schemeClr val="tx2">
              <a:lumMod val="90000"/>
              <a:lumOff val="10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dirty="0"/>
          </a:p>
        </p:txBody>
      </p:sp>
      <p:sp>
        <p:nvSpPr>
          <p:cNvPr id="8" name="Shape">
            <a:extLst>
              <a:ext uri="{FF2B5EF4-FFF2-40B4-BE49-F238E27FC236}">
                <a16:creationId xmlns:a16="http://schemas.microsoft.com/office/drawing/2014/main" id="{3737074F-B054-C842-FCBC-DE17031AEB07}"/>
              </a:ext>
            </a:extLst>
          </p:cNvPr>
          <p:cNvSpPr/>
          <p:nvPr/>
        </p:nvSpPr>
        <p:spPr>
          <a:xfrm>
            <a:off x="6539990" y="2878158"/>
            <a:ext cx="2221428" cy="1815152"/>
          </a:xfrm>
          <a:custGeom>
            <a:avLst/>
            <a:gdLst/>
            <a:ahLst/>
            <a:cxnLst>
              <a:cxn ang="0">
                <a:pos x="wd2" y="hd2"/>
              </a:cxn>
              <a:cxn ang="5400000">
                <a:pos x="wd2" y="hd2"/>
              </a:cxn>
              <a:cxn ang="10800000">
                <a:pos x="wd2" y="hd2"/>
              </a:cxn>
              <a:cxn ang="16200000">
                <a:pos x="wd2" y="hd2"/>
              </a:cxn>
            </a:cxnLst>
            <a:rect l="0" t="0" r="r" b="b"/>
            <a:pathLst>
              <a:path w="21187" h="21177" extrusionOk="0">
                <a:moveTo>
                  <a:pt x="20962" y="9010"/>
                </a:moveTo>
                <a:lnTo>
                  <a:pt x="20962" y="9010"/>
                </a:lnTo>
                <a:cubicBezTo>
                  <a:pt x="20533" y="9847"/>
                  <a:pt x="19630" y="10093"/>
                  <a:pt x="18945" y="9568"/>
                </a:cubicBezTo>
                <a:lnTo>
                  <a:pt x="12001" y="4221"/>
                </a:lnTo>
                <a:cubicBezTo>
                  <a:pt x="11134" y="3551"/>
                  <a:pt x="10030" y="3551"/>
                  <a:pt x="9172" y="4221"/>
                </a:cubicBezTo>
                <a:cubicBezTo>
                  <a:pt x="7201" y="5739"/>
                  <a:pt x="3697" y="8429"/>
                  <a:pt x="2273" y="9534"/>
                </a:cubicBezTo>
                <a:cubicBezTo>
                  <a:pt x="1589" y="10059"/>
                  <a:pt x="676" y="9858"/>
                  <a:pt x="238" y="9032"/>
                </a:cubicBezTo>
                <a:cubicBezTo>
                  <a:pt x="-209" y="8195"/>
                  <a:pt x="-8" y="7079"/>
                  <a:pt x="685" y="6543"/>
                </a:cubicBezTo>
                <a:lnTo>
                  <a:pt x="8059" y="894"/>
                </a:lnTo>
                <a:cubicBezTo>
                  <a:pt x="9628" y="-300"/>
                  <a:pt x="11618" y="-300"/>
                  <a:pt x="13178" y="906"/>
                </a:cubicBezTo>
                <a:lnTo>
                  <a:pt x="20497" y="6543"/>
                </a:lnTo>
                <a:cubicBezTo>
                  <a:pt x="21190" y="7079"/>
                  <a:pt x="21391" y="8184"/>
                  <a:pt x="20962" y="9010"/>
                </a:cubicBezTo>
                <a:close/>
                <a:moveTo>
                  <a:pt x="18881" y="11499"/>
                </a:moveTo>
                <a:lnTo>
                  <a:pt x="12758" y="6788"/>
                </a:lnTo>
                <a:cubicBezTo>
                  <a:pt x="11453" y="5784"/>
                  <a:pt x="9783" y="5784"/>
                  <a:pt x="8478" y="6777"/>
                </a:cubicBezTo>
                <a:lnTo>
                  <a:pt x="2310" y="11488"/>
                </a:lnTo>
                <a:cubicBezTo>
                  <a:pt x="1735" y="11934"/>
                  <a:pt x="1561" y="12872"/>
                  <a:pt x="1935" y="13564"/>
                </a:cubicBezTo>
                <a:cubicBezTo>
                  <a:pt x="2301" y="14256"/>
                  <a:pt x="3067" y="14424"/>
                  <a:pt x="3642" y="13988"/>
                </a:cubicBezTo>
                <a:cubicBezTo>
                  <a:pt x="4837" y="13073"/>
                  <a:pt x="7758" y="10818"/>
                  <a:pt x="9409" y="9546"/>
                </a:cubicBezTo>
                <a:cubicBezTo>
                  <a:pt x="10130" y="8987"/>
                  <a:pt x="11052" y="8987"/>
                  <a:pt x="11773" y="9546"/>
                </a:cubicBezTo>
                <a:lnTo>
                  <a:pt x="17577" y="14011"/>
                </a:lnTo>
                <a:cubicBezTo>
                  <a:pt x="18142" y="14446"/>
                  <a:pt x="18900" y="14245"/>
                  <a:pt x="19256" y="13542"/>
                </a:cubicBezTo>
                <a:lnTo>
                  <a:pt x="19256" y="13542"/>
                </a:lnTo>
                <a:cubicBezTo>
                  <a:pt x="19621" y="12861"/>
                  <a:pt x="19447" y="11946"/>
                  <a:pt x="18881" y="11499"/>
                </a:cubicBezTo>
                <a:close/>
                <a:moveTo>
                  <a:pt x="16883" y="15763"/>
                </a:moveTo>
                <a:lnTo>
                  <a:pt x="12238" y="12191"/>
                </a:lnTo>
                <a:cubicBezTo>
                  <a:pt x="11244" y="11432"/>
                  <a:pt x="9984" y="11421"/>
                  <a:pt x="8989" y="12191"/>
                </a:cubicBezTo>
                <a:lnTo>
                  <a:pt x="4308" y="15774"/>
                </a:lnTo>
                <a:cubicBezTo>
                  <a:pt x="3870" y="16109"/>
                  <a:pt x="3742" y="16824"/>
                  <a:pt x="4025" y="17348"/>
                </a:cubicBezTo>
                <a:cubicBezTo>
                  <a:pt x="4308" y="17873"/>
                  <a:pt x="4883" y="17996"/>
                  <a:pt x="5321" y="17661"/>
                </a:cubicBezTo>
                <a:cubicBezTo>
                  <a:pt x="6224" y="16969"/>
                  <a:pt x="8442" y="15261"/>
                  <a:pt x="9701" y="14290"/>
                </a:cubicBezTo>
                <a:cubicBezTo>
                  <a:pt x="10249" y="13866"/>
                  <a:pt x="10951" y="13866"/>
                  <a:pt x="11499" y="14290"/>
                </a:cubicBezTo>
                <a:lnTo>
                  <a:pt x="15897" y="17683"/>
                </a:lnTo>
                <a:cubicBezTo>
                  <a:pt x="16326" y="18018"/>
                  <a:pt x="16901" y="17862"/>
                  <a:pt x="17175" y="17326"/>
                </a:cubicBezTo>
                <a:lnTo>
                  <a:pt x="17175" y="17326"/>
                </a:lnTo>
                <a:cubicBezTo>
                  <a:pt x="17449" y="16790"/>
                  <a:pt x="17312" y="16098"/>
                  <a:pt x="16883" y="15763"/>
                </a:cubicBezTo>
                <a:close/>
                <a:moveTo>
                  <a:pt x="15487" y="19547"/>
                </a:moveTo>
                <a:lnTo>
                  <a:pt x="11873" y="16768"/>
                </a:lnTo>
                <a:cubicBezTo>
                  <a:pt x="11097" y="16176"/>
                  <a:pt x="10121" y="16176"/>
                  <a:pt x="9345" y="16768"/>
                </a:cubicBezTo>
                <a:lnTo>
                  <a:pt x="5704" y="19559"/>
                </a:lnTo>
                <a:cubicBezTo>
                  <a:pt x="5367" y="19815"/>
                  <a:pt x="5266" y="20373"/>
                  <a:pt x="5485" y="20787"/>
                </a:cubicBezTo>
                <a:cubicBezTo>
                  <a:pt x="5704" y="21188"/>
                  <a:pt x="6151" y="21289"/>
                  <a:pt x="6489" y="21032"/>
                </a:cubicBezTo>
                <a:cubicBezTo>
                  <a:pt x="7192" y="20485"/>
                  <a:pt x="8926" y="19157"/>
                  <a:pt x="9893" y="18409"/>
                </a:cubicBezTo>
                <a:cubicBezTo>
                  <a:pt x="10322" y="18085"/>
                  <a:pt x="10860" y="18085"/>
                  <a:pt x="11289" y="18409"/>
                </a:cubicBezTo>
                <a:lnTo>
                  <a:pt x="14720" y="21043"/>
                </a:lnTo>
                <a:cubicBezTo>
                  <a:pt x="15058" y="21300"/>
                  <a:pt x="15505" y="21177"/>
                  <a:pt x="15715" y="20764"/>
                </a:cubicBezTo>
                <a:cubicBezTo>
                  <a:pt x="15925" y="20351"/>
                  <a:pt x="15824" y="19804"/>
                  <a:pt x="15487" y="19547"/>
                </a:cubicBezTo>
                <a:close/>
              </a:path>
            </a:pathLst>
          </a:custGeom>
          <a:solidFill>
            <a:srgbClr val="92D050"/>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a:p>
        </p:txBody>
      </p:sp>
      <p:sp>
        <p:nvSpPr>
          <p:cNvPr id="9" name="Shape">
            <a:extLst>
              <a:ext uri="{FF2B5EF4-FFF2-40B4-BE49-F238E27FC236}">
                <a16:creationId xmlns:a16="http://schemas.microsoft.com/office/drawing/2014/main" id="{54D0C8D7-E745-2A40-272E-C055CD40661F}"/>
              </a:ext>
            </a:extLst>
          </p:cNvPr>
          <p:cNvSpPr/>
          <p:nvPr/>
        </p:nvSpPr>
        <p:spPr>
          <a:xfrm>
            <a:off x="2564390" y="4121987"/>
            <a:ext cx="2220767" cy="1814199"/>
          </a:xfrm>
          <a:custGeom>
            <a:avLst/>
            <a:gdLst/>
            <a:ahLst/>
            <a:cxnLst>
              <a:cxn ang="0">
                <a:pos x="wd2" y="hd2"/>
              </a:cxn>
              <a:cxn ang="5400000">
                <a:pos x="wd2" y="hd2"/>
              </a:cxn>
              <a:cxn ang="10800000">
                <a:pos x="wd2" y="hd2"/>
              </a:cxn>
              <a:cxn ang="16200000">
                <a:pos x="wd2" y="hd2"/>
              </a:cxn>
            </a:cxnLst>
            <a:rect l="0" t="0" r="r" b="b"/>
            <a:pathLst>
              <a:path w="21190" h="21177" extrusionOk="0">
                <a:moveTo>
                  <a:pt x="20501" y="14631"/>
                </a:moveTo>
                <a:lnTo>
                  <a:pt x="13125" y="20282"/>
                </a:lnTo>
                <a:cubicBezTo>
                  <a:pt x="11555" y="21477"/>
                  <a:pt x="9564" y="21477"/>
                  <a:pt x="8003" y="20271"/>
                </a:cubicBezTo>
                <a:lnTo>
                  <a:pt x="682" y="14631"/>
                </a:lnTo>
                <a:cubicBezTo>
                  <a:pt x="-3" y="14106"/>
                  <a:pt x="-204" y="13000"/>
                  <a:pt x="225" y="12162"/>
                </a:cubicBezTo>
                <a:lnTo>
                  <a:pt x="225" y="12162"/>
                </a:lnTo>
                <a:cubicBezTo>
                  <a:pt x="654" y="11325"/>
                  <a:pt x="1558" y="11079"/>
                  <a:pt x="2243" y="11604"/>
                </a:cubicBezTo>
                <a:lnTo>
                  <a:pt x="9190" y="16954"/>
                </a:lnTo>
                <a:cubicBezTo>
                  <a:pt x="10057" y="17624"/>
                  <a:pt x="11162" y="17624"/>
                  <a:pt x="12020" y="16954"/>
                </a:cubicBezTo>
                <a:cubicBezTo>
                  <a:pt x="13992" y="15435"/>
                  <a:pt x="17498" y="12743"/>
                  <a:pt x="18922" y="11637"/>
                </a:cubicBezTo>
                <a:cubicBezTo>
                  <a:pt x="19607" y="11113"/>
                  <a:pt x="20520" y="11314"/>
                  <a:pt x="20958" y="12140"/>
                </a:cubicBezTo>
                <a:cubicBezTo>
                  <a:pt x="21396" y="12978"/>
                  <a:pt x="21195" y="14095"/>
                  <a:pt x="20501" y="14631"/>
                </a:cubicBezTo>
                <a:close/>
                <a:moveTo>
                  <a:pt x="2297" y="9672"/>
                </a:moveTo>
                <a:lnTo>
                  <a:pt x="8423" y="14385"/>
                </a:lnTo>
                <a:cubicBezTo>
                  <a:pt x="9729" y="15390"/>
                  <a:pt x="11399" y="15390"/>
                  <a:pt x="12705" y="14396"/>
                </a:cubicBezTo>
                <a:lnTo>
                  <a:pt x="18876" y="9683"/>
                </a:lnTo>
                <a:cubicBezTo>
                  <a:pt x="19451" y="9236"/>
                  <a:pt x="19625" y="8298"/>
                  <a:pt x="19251" y="7606"/>
                </a:cubicBezTo>
                <a:cubicBezTo>
                  <a:pt x="18885" y="6913"/>
                  <a:pt x="18119" y="6746"/>
                  <a:pt x="17543" y="7181"/>
                </a:cubicBezTo>
                <a:cubicBezTo>
                  <a:pt x="16347" y="8097"/>
                  <a:pt x="13426" y="10353"/>
                  <a:pt x="11774" y="11626"/>
                </a:cubicBezTo>
                <a:cubicBezTo>
                  <a:pt x="11053" y="12185"/>
                  <a:pt x="10130" y="12185"/>
                  <a:pt x="9409" y="11626"/>
                </a:cubicBezTo>
                <a:lnTo>
                  <a:pt x="3603" y="7159"/>
                </a:lnTo>
                <a:cubicBezTo>
                  <a:pt x="3037" y="6723"/>
                  <a:pt x="2279" y="6924"/>
                  <a:pt x="1923" y="7628"/>
                </a:cubicBezTo>
                <a:lnTo>
                  <a:pt x="1923" y="7628"/>
                </a:lnTo>
                <a:cubicBezTo>
                  <a:pt x="1558" y="8320"/>
                  <a:pt x="1731" y="9236"/>
                  <a:pt x="2297" y="9672"/>
                </a:cubicBezTo>
                <a:close/>
                <a:moveTo>
                  <a:pt x="4297" y="5417"/>
                </a:moveTo>
                <a:lnTo>
                  <a:pt x="8944" y="8991"/>
                </a:lnTo>
                <a:cubicBezTo>
                  <a:pt x="9939" y="9750"/>
                  <a:pt x="11199" y="9761"/>
                  <a:pt x="12194" y="8991"/>
                </a:cubicBezTo>
                <a:lnTo>
                  <a:pt x="16877" y="5405"/>
                </a:lnTo>
                <a:cubicBezTo>
                  <a:pt x="17315" y="5070"/>
                  <a:pt x="17443" y="4356"/>
                  <a:pt x="17160" y="3831"/>
                </a:cubicBezTo>
                <a:cubicBezTo>
                  <a:pt x="16877" y="3306"/>
                  <a:pt x="16302" y="3183"/>
                  <a:pt x="15864" y="3518"/>
                </a:cubicBezTo>
                <a:cubicBezTo>
                  <a:pt x="14960" y="4210"/>
                  <a:pt x="12741" y="5919"/>
                  <a:pt x="11482" y="6891"/>
                </a:cubicBezTo>
                <a:cubicBezTo>
                  <a:pt x="10934" y="7315"/>
                  <a:pt x="10231" y="7315"/>
                  <a:pt x="9683" y="6891"/>
                </a:cubicBezTo>
                <a:lnTo>
                  <a:pt x="5283" y="3496"/>
                </a:lnTo>
                <a:cubicBezTo>
                  <a:pt x="4854" y="3161"/>
                  <a:pt x="4279" y="3317"/>
                  <a:pt x="4005" y="3853"/>
                </a:cubicBezTo>
                <a:cubicBezTo>
                  <a:pt x="3731" y="4389"/>
                  <a:pt x="3868" y="5082"/>
                  <a:pt x="4297" y="5417"/>
                </a:cubicBezTo>
                <a:close/>
                <a:moveTo>
                  <a:pt x="5694" y="1630"/>
                </a:moveTo>
                <a:lnTo>
                  <a:pt x="9309" y="4411"/>
                </a:lnTo>
                <a:cubicBezTo>
                  <a:pt x="10085" y="5003"/>
                  <a:pt x="11062" y="5003"/>
                  <a:pt x="11838" y="4411"/>
                </a:cubicBezTo>
                <a:lnTo>
                  <a:pt x="15480" y="1619"/>
                </a:lnTo>
                <a:cubicBezTo>
                  <a:pt x="15818" y="1362"/>
                  <a:pt x="15918" y="804"/>
                  <a:pt x="15699" y="391"/>
                </a:cubicBezTo>
                <a:cubicBezTo>
                  <a:pt x="15480" y="-11"/>
                  <a:pt x="15033" y="-112"/>
                  <a:pt x="14695" y="145"/>
                </a:cubicBezTo>
                <a:cubicBezTo>
                  <a:pt x="13992" y="692"/>
                  <a:pt x="12258" y="2021"/>
                  <a:pt x="11290" y="2770"/>
                </a:cubicBezTo>
                <a:cubicBezTo>
                  <a:pt x="10861" y="3094"/>
                  <a:pt x="10322" y="3094"/>
                  <a:pt x="9893" y="2770"/>
                </a:cubicBezTo>
                <a:lnTo>
                  <a:pt x="6460" y="134"/>
                </a:lnTo>
                <a:cubicBezTo>
                  <a:pt x="6123" y="-123"/>
                  <a:pt x="5675" y="0"/>
                  <a:pt x="5465" y="413"/>
                </a:cubicBezTo>
                <a:lnTo>
                  <a:pt x="5465" y="413"/>
                </a:lnTo>
                <a:cubicBezTo>
                  <a:pt x="5255" y="826"/>
                  <a:pt x="5356" y="1362"/>
                  <a:pt x="5694" y="1630"/>
                </a:cubicBezTo>
                <a:close/>
              </a:path>
            </a:pathLst>
          </a:custGeom>
          <a:solidFill>
            <a:srgbClr val="C64435"/>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a:solidFill>
                <a:srgbClr val="8B2F25"/>
              </a:solidFill>
            </a:endParaRPr>
          </a:p>
        </p:txBody>
      </p:sp>
      <p:grpSp>
        <p:nvGrpSpPr>
          <p:cNvPr id="14" name="Group 9">
            <a:extLst>
              <a:ext uri="{FF2B5EF4-FFF2-40B4-BE49-F238E27FC236}">
                <a16:creationId xmlns:a16="http://schemas.microsoft.com/office/drawing/2014/main" id="{962E5CFF-C22D-6D42-3956-3151760F79BE}"/>
              </a:ext>
            </a:extLst>
          </p:cNvPr>
          <p:cNvGrpSpPr/>
          <p:nvPr/>
        </p:nvGrpSpPr>
        <p:grpSpPr>
          <a:xfrm>
            <a:off x="8863420" y="1739941"/>
            <a:ext cx="3304360" cy="5067368"/>
            <a:chOff x="6691483" y="4454737"/>
            <a:chExt cx="2194560" cy="5067368"/>
          </a:xfrm>
        </p:grpSpPr>
        <p:sp>
          <p:nvSpPr>
            <p:cNvPr id="15" name="TextBox 14">
              <a:extLst>
                <a:ext uri="{FF2B5EF4-FFF2-40B4-BE49-F238E27FC236}">
                  <a16:creationId xmlns:a16="http://schemas.microsoft.com/office/drawing/2014/main" id="{1159CAB5-7CD3-273E-FA0E-3DC81A7E64A4}"/>
                </a:ext>
              </a:extLst>
            </p:cNvPr>
            <p:cNvSpPr txBox="1"/>
            <p:nvPr/>
          </p:nvSpPr>
          <p:spPr>
            <a:xfrm>
              <a:off x="6691483" y="4454737"/>
              <a:ext cx="2194560" cy="523220"/>
            </a:xfrm>
            <a:prstGeom prst="rect">
              <a:avLst/>
            </a:prstGeom>
            <a:noFill/>
          </p:spPr>
          <p:txBody>
            <a:bodyPr wrap="square" lIns="0" rIns="0" rtlCol="0" anchor="b">
              <a:spAutoFit/>
            </a:bodyPr>
            <a:lstStyle/>
            <a:p>
              <a:r>
                <a:rPr lang="en-US" sz="2800" b="1" noProof="1">
                  <a:solidFill>
                    <a:srgbClr val="92D050"/>
                  </a:solidFill>
                  <a:latin typeface="Modern Love Caps" panose="04070805081001020A01" pitchFamily="82" charset="0"/>
                </a:rPr>
                <a:t>Nutrizione enterale</a:t>
              </a:r>
            </a:p>
          </p:txBody>
        </p:sp>
        <p:sp>
          <p:nvSpPr>
            <p:cNvPr id="16" name="TextBox 15">
              <a:extLst>
                <a:ext uri="{FF2B5EF4-FFF2-40B4-BE49-F238E27FC236}">
                  <a16:creationId xmlns:a16="http://schemas.microsoft.com/office/drawing/2014/main" id="{889DF05A-FB8B-952E-1F3E-77F54F32918B}"/>
                </a:ext>
              </a:extLst>
            </p:cNvPr>
            <p:cNvSpPr txBox="1"/>
            <p:nvPr/>
          </p:nvSpPr>
          <p:spPr>
            <a:xfrm>
              <a:off x="6691483" y="4997790"/>
              <a:ext cx="2194560" cy="4524315"/>
            </a:xfrm>
            <a:prstGeom prst="rect">
              <a:avLst/>
            </a:prstGeom>
            <a:noFill/>
          </p:spPr>
          <p:txBody>
            <a:bodyPr wrap="square" lIns="0" rIns="0" rtlCol="0" anchor="t">
              <a:spAutoFit/>
            </a:bodyPr>
            <a:lstStyle/>
            <a:p>
              <a:r>
                <a:rPr lang="it-IT" sz="1600" dirty="0">
                  <a:solidFill>
                    <a:srgbClr val="92D050"/>
                  </a:solidFill>
                  <a:latin typeface="Modern Love Caps" panose="04070805081001020A01" pitchFamily="82" charset="0"/>
                </a:rPr>
                <a:t>Vantaggi</a:t>
              </a:r>
              <a:r>
                <a:rPr lang="it-IT" sz="1600" dirty="0">
                  <a:latin typeface="Modern Love Caps" panose="04070805081001020A01" pitchFamily="82" charset="0"/>
                </a:rPr>
                <a:t>:</a:t>
              </a:r>
            </a:p>
            <a:p>
              <a:pPr marL="285750" indent="-285750">
                <a:buFontTx/>
                <a:buChar char="-"/>
              </a:pPr>
              <a:r>
                <a:rPr lang="it-IT" sz="1600" dirty="0">
                  <a:latin typeface="Modern Love Caps" panose="04070805081001020A01" pitchFamily="82" charset="0"/>
                </a:rPr>
                <a:t>Può alleviare il carico sul fegato e proteggerlo da danni e infezioni mantenendo l'equilibrio elettrolitico</a:t>
              </a:r>
            </a:p>
            <a:p>
              <a:pPr marL="285750" indent="-285750">
                <a:buFontTx/>
                <a:buChar char="-"/>
              </a:pPr>
              <a:r>
                <a:rPr lang="it-IT" sz="1600" dirty="0">
                  <a:latin typeface="Modern Love Caps" panose="04070805081001020A01" pitchFamily="82" charset="0"/>
                </a:rPr>
                <a:t>Mantiene la trofia delle pareti gastriche e l’integrità della barriera intestinale</a:t>
              </a:r>
            </a:p>
            <a:p>
              <a:pPr marL="285750" indent="-285750">
                <a:buFontTx/>
                <a:buChar char="-"/>
              </a:pPr>
              <a:r>
                <a:rPr lang="it-IT" sz="1600" dirty="0">
                  <a:latin typeface="Modern Love Caps" panose="04070805081001020A01" pitchFamily="82" charset="0"/>
                </a:rPr>
                <a:t>promuovere la cicatrizzazione delle ferite e riduce le complicanze settiche. </a:t>
              </a:r>
              <a:endParaRPr lang="it-IT" sz="1600" noProof="1">
                <a:latin typeface="Modern Love Caps" panose="04070805081001020A01" pitchFamily="82" charset="0"/>
              </a:endParaRPr>
            </a:p>
            <a:p>
              <a:endParaRPr lang="it-IT" sz="1600" noProof="1">
                <a:latin typeface="Modern Love Caps" panose="04070805081001020A01" pitchFamily="82" charset="0"/>
              </a:endParaRPr>
            </a:p>
            <a:p>
              <a:r>
                <a:rPr lang="it-IT" sz="1600" noProof="1">
                  <a:solidFill>
                    <a:srgbClr val="92D050"/>
                  </a:solidFill>
                  <a:latin typeface="Modern Love Caps" panose="04070805081001020A01" pitchFamily="82" charset="0"/>
                </a:rPr>
                <a:t>Svantaggi</a:t>
              </a:r>
              <a:r>
                <a:rPr lang="it-IT" sz="1600" noProof="1">
                  <a:latin typeface="Modern Love Caps" panose="04070805081001020A01" pitchFamily="82" charset="0"/>
                </a:rPr>
                <a:t>: </a:t>
              </a:r>
            </a:p>
            <a:p>
              <a:pPr marL="285750" indent="-285750">
                <a:buFontTx/>
                <a:buChar char="-"/>
              </a:pPr>
              <a:r>
                <a:rPr lang="it-IT" sz="1600" noProof="1">
                  <a:latin typeface="Modern Love Caps" panose="04070805081001020A01" pitchFamily="82" charset="0"/>
                </a:rPr>
                <a:t>Possibile  distensione addominale, diarrea, nausea e vomito</a:t>
              </a:r>
              <a:br>
                <a:rPr lang="it-IT" sz="1600" noProof="1">
                  <a:latin typeface="Modern Love Caps" panose="04070805081001020A01" pitchFamily="82" charset="0"/>
                </a:rPr>
              </a:br>
              <a:endParaRPr lang="it-IT" sz="1600" noProof="1">
                <a:latin typeface="Modern Love Caps" panose="04070805081001020A01" pitchFamily="82" charset="0"/>
              </a:endParaRPr>
            </a:p>
            <a:p>
              <a:r>
                <a:rPr lang="it-IT" sz="1600" noProof="1">
                  <a:latin typeface="Modern Love Caps" panose="04070805081001020A01" pitchFamily="82" charset="0"/>
                </a:rPr>
                <a:t>Complicanze facilmente risolvibili modificando la velocità di somministrazione o la miscela. </a:t>
              </a:r>
              <a:endParaRPr lang="en-US" sz="1600" noProof="1">
                <a:latin typeface="Modern Love Caps" panose="04070805081001020A01" pitchFamily="82" charset="0"/>
              </a:endParaRPr>
            </a:p>
          </p:txBody>
        </p:sp>
      </p:grpSp>
      <p:grpSp>
        <p:nvGrpSpPr>
          <p:cNvPr id="17" name="Group 16">
            <a:extLst>
              <a:ext uri="{FF2B5EF4-FFF2-40B4-BE49-F238E27FC236}">
                <a16:creationId xmlns:a16="http://schemas.microsoft.com/office/drawing/2014/main" id="{EA80AD34-1A41-492E-618B-B1B6787EE03B}"/>
              </a:ext>
            </a:extLst>
          </p:cNvPr>
          <p:cNvGrpSpPr/>
          <p:nvPr/>
        </p:nvGrpSpPr>
        <p:grpSpPr>
          <a:xfrm>
            <a:off x="216646" y="1338189"/>
            <a:ext cx="3552604" cy="4181621"/>
            <a:chOff x="255548" y="1199158"/>
            <a:chExt cx="2316211" cy="4181621"/>
          </a:xfrm>
        </p:grpSpPr>
        <p:sp>
          <p:nvSpPr>
            <p:cNvPr id="18" name="TextBox 17">
              <a:extLst>
                <a:ext uri="{FF2B5EF4-FFF2-40B4-BE49-F238E27FC236}">
                  <a16:creationId xmlns:a16="http://schemas.microsoft.com/office/drawing/2014/main" id="{1AC384E2-5F76-0D86-1626-532C18CB2A47}"/>
                </a:ext>
              </a:extLst>
            </p:cNvPr>
            <p:cNvSpPr txBox="1"/>
            <p:nvPr/>
          </p:nvSpPr>
          <p:spPr>
            <a:xfrm>
              <a:off x="255548" y="1199158"/>
              <a:ext cx="2316211" cy="523220"/>
            </a:xfrm>
            <a:prstGeom prst="rect">
              <a:avLst/>
            </a:prstGeom>
            <a:noFill/>
          </p:spPr>
          <p:txBody>
            <a:bodyPr wrap="square" lIns="0" rIns="0" rtlCol="0" anchor="b">
              <a:spAutoFit/>
            </a:bodyPr>
            <a:lstStyle/>
            <a:p>
              <a:r>
                <a:rPr lang="en-US" sz="2800" b="1" noProof="1">
                  <a:solidFill>
                    <a:srgbClr val="C64435"/>
                  </a:solidFill>
                  <a:latin typeface="Modern Love Caps" panose="04070805081001020A01" pitchFamily="82" charset="0"/>
                </a:rPr>
                <a:t>Nutrizione parenterale</a:t>
              </a:r>
            </a:p>
          </p:txBody>
        </p:sp>
        <p:sp>
          <p:nvSpPr>
            <p:cNvPr id="19" name="TextBox 18">
              <a:extLst>
                <a:ext uri="{FF2B5EF4-FFF2-40B4-BE49-F238E27FC236}">
                  <a16:creationId xmlns:a16="http://schemas.microsoft.com/office/drawing/2014/main" id="{26E58D27-6907-6D20-6018-7DEC2B7C2314}"/>
                </a:ext>
              </a:extLst>
            </p:cNvPr>
            <p:cNvSpPr txBox="1"/>
            <p:nvPr/>
          </p:nvSpPr>
          <p:spPr>
            <a:xfrm>
              <a:off x="255548" y="1841349"/>
              <a:ext cx="2194560" cy="3539430"/>
            </a:xfrm>
            <a:prstGeom prst="rect">
              <a:avLst/>
            </a:prstGeom>
            <a:noFill/>
          </p:spPr>
          <p:txBody>
            <a:bodyPr wrap="square" lIns="0" rIns="0" rtlCol="0" anchor="t">
              <a:spAutoFit/>
            </a:bodyPr>
            <a:lstStyle/>
            <a:p>
              <a:r>
                <a:rPr lang="it-IT" sz="1600" dirty="0">
                  <a:solidFill>
                    <a:srgbClr val="C00000"/>
                  </a:solidFill>
                  <a:latin typeface="Modern Love Caps" panose="04070805081001020A01" pitchFamily="82" charset="0"/>
                </a:rPr>
                <a:t>Vantaggi</a:t>
              </a:r>
              <a:r>
                <a:rPr lang="it-IT" sz="1600" dirty="0">
                  <a:latin typeface="Modern Love Caps" panose="04070805081001020A01" pitchFamily="82" charset="0"/>
                </a:rPr>
                <a:t>:</a:t>
              </a:r>
            </a:p>
            <a:p>
              <a:pPr marL="285750" indent="-285750">
                <a:buFontTx/>
                <a:buChar char="-"/>
              </a:pPr>
              <a:r>
                <a:rPr kumimoji="0" lang="it-IT" sz="1600" b="0" i="0" u="none" strike="noStrike" kern="1200" cap="none" spc="0" normalizeH="0" baseline="0" noProof="0" dirty="0">
                  <a:ln>
                    <a:noFill/>
                  </a:ln>
                  <a:effectLst/>
                  <a:uLnTx/>
                  <a:uFillTx/>
                  <a:latin typeface="Modern Love Caps" panose="04070805081001020A01" pitchFamily="82" charset="0"/>
                </a:rPr>
                <a:t>accettata più facilmente</a:t>
              </a:r>
            </a:p>
            <a:p>
              <a:pPr marL="285750" indent="-285750">
                <a:buFontTx/>
                <a:buChar char="-"/>
              </a:pPr>
              <a:r>
                <a:rPr kumimoji="0" lang="it-IT" sz="1600" b="0" i="0" u="none" strike="noStrike" kern="1200" cap="none" spc="0" normalizeH="0" baseline="0" noProof="0" dirty="0">
                  <a:ln>
                    <a:noFill/>
                  </a:ln>
                  <a:effectLst/>
                  <a:uLnTx/>
                  <a:uFillTx/>
                  <a:latin typeface="Modern Love Caps" panose="04070805081001020A01" pitchFamily="82" charset="0"/>
                </a:rPr>
                <a:t>facile supplementare acqua ed elettroliti</a:t>
              </a:r>
              <a:endParaRPr lang="it-IT" sz="1600" dirty="0">
                <a:latin typeface="Modern Love Caps" panose="04070805081001020A01" pitchFamily="82" charset="0"/>
              </a:endParaRPr>
            </a:p>
            <a:p>
              <a:pPr marL="285750" indent="-285750">
                <a:buFontTx/>
                <a:buChar char="-"/>
              </a:pPr>
              <a:r>
                <a:rPr kumimoji="0" lang="it-IT" sz="1600" b="0" i="0" u="none" strike="noStrike" kern="1200" cap="none" spc="0" normalizeH="0" baseline="0" noProof="0" dirty="0">
                  <a:ln>
                    <a:noFill/>
                  </a:ln>
                  <a:effectLst/>
                  <a:uLnTx/>
                  <a:uFillTx/>
                  <a:latin typeface="Modern Love Caps" panose="04070805081001020A01" pitchFamily="82" charset="0"/>
                </a:rPr>
                <a:t>adatta in pz in cui il tratto GI non è utilizzabile</a:t>
              </a:r>
            </a:p>
            <a:p>
              <a:pPr marL="285750" indent="-285750">
                <a:buFontTx/>
                <a:buChar char="-"/>
              </a:pPr>
              <a:r>
                <a:rPr kumimoji="0" lang="it-IT" sz="1600" b="0" i="0" u="none" strike="noStrike" kern="1200" cap="none" spc="0" normalizeH="0" baseline="0" noProof="0" dirty="0">
                  <a:ln>
                    <a:noFill/>
                  </a:ln>
                  <a:effectLst/>
                  <a:uLnTx/>
                  <a:uFillTx/>
                  <a:latin typeface="Modern Love Caps" panose="04070805081001020A01" pitchFamily="82" charset="0"/>
                </a:rPr>
                <a:t>fornisce nutrienti sufficienti  a soddisfare le esigenze dell’organismo.</a:t>
              </a:r>
            </a:p>
            <a:p>
              <a:r>
                <a:rPr kumimoji="0" lang="it-IT" sz="1600" b="0" i="0" u="none" strike="noStrike" kern="1200" cap="none" spc="0" normalizeH="0" baseline="0" noProof="0" dirty="0">
                  <a:ln>
                    <a:noFill/>
                  </a:ln>
                  <a:effectLst/>
                  <a:uLnTx/>
                  <a:uFillTx/>
                  <a:latin typeface="Modern Love Caps" panose="04070805081001020A01" pitchFamily="82" charset="0"/>
                </a:rPr>
                <a:t> </a:t>
              </a:r>
            </a:p>
            <a:p>
              <a:r>
                <a:rPr lang="en-US" sz="1600" noProof="1">
                  <a:solidFill>
                    <a:srgbClr val="C00000"/>
                  </a:solidFill>
                  <a:latin typeface="Modern Love Caps" panose="04070805081001020A01" pitchFamily="82" charset="0"/>
                </a:rPr>
                <a:t>Svantaggi</a:t>
              </a:r>
              <a:r>
                <a:rPr lang="en-US" sz="1600" noProof="1">
                  <a:latin typeface="Modern Love Caps" panose="04070805081001020A01" pitchFamily="82" charset="0"/>
                </a:rPr>
                <a:t>:</a:t>
              </a:r>
            </a:p>
            <a:p>
              <a:pPr marL="285750" indent="-285750">
                <a:buFontTx/>
                <a:buChar char="-"/>
              </a:pPr>
              <a:r>
                <a:rPr lang="en-US" sz="1600" noProof="1">
                  <a:latin typeface="Modern Love Caps" panose="04070805081001020A01" pitchFamily="82" charset="0"/>
                </a:rPr>
                <a:t>espone </a:t>
              </a:r>
              <a:r>
                <a:rPr lang="it-IT" sz="1600" dirty="0">
                  <a:latin typeface="Modern Love Caps" panose="04070805081001020A01" pitchFamily="82" charset="0"/>
                </a:rPr>
                <a:t>maggiormente a </a:t>
              </a:r>
              <a:br>
                <a:rPr lang="it-IT" sz="1600" dirty="0">
                  <a:latin typeface="Modern Love Caps" panose="04070805081001020A01" pitchFamily="82" charset="0"/>
                </a:rPr>
              </a:br>
              <a:r>
                <a:rPr lang="it-IT" sz="1600" dirty="0">
                  <a:latin typeface="Modern Love Caps" panose="04070805081001020A01" pitchFamily="82" charset="0"/>
                </a:rPr>
                <a:t>infezioni e può causare </a:t>
              </a:r>
              <a:br>
                <a:rPr lang="it-IT" sz="1600" dirty="0">
                  <a:latin typeface="Modern Love Caps" panose="04070805081001020A01" pitchFamily="82" charset="0"/>
                </a:rPr>
              </a:br>
              <a:r>
                <a:rPr lang="it-IT" sz="1600" dirty="0">
                  <a:latin typeface="Modern Love Caps" panose="04070805081001020A01" pitchFamily="82" charset="0"/>
                </a:rPr>
                <a:t>disturbi metabolici. </a:t>
              </a:r>
            </a:p>
          </p:txBody>
        </p:sp>
      </p:grpSp>
      <p:sp>
        <p:nvSpPr>
          <p:cNvPr id="2" name="Titolo 1">
            <a:extLst>
              <a:ext uri="{FF2B5EF4-FFF2-40B4-BE49-F238E27FC236}">
                <a16:creationId xmlns:a16="http://schemas.microsoft.com/office/drawing/2014/main" id="{CDA69680-52EE-88C2-D0AF-0F6DEB43FB38}"/>
              </a:ext>
            </a:extLst>
          </p:cNvPr>
          <p:cNvSpPr txBox="1">
            <a:spLocks/>
          </p:cNvSpPr>
          <p:nvPr/>
        </p:nvSpPr>
        <p:spPr>
          <a:xfrm>
            <a:off x="0" y="168588"/>
            <a:ext cx="10515600" cy="7503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600" b="1" dirty="0">
                <a:solidFill>
                  <a:srgbClr val="C64435"/>
                </a:solidFill>
                <a:latin typeface="Modern Love Caps" panose="04070805081001020A01" pitchFamily="82" charset="0"/>
              </a:rPr>
              <a:t>NUTRIZIONE PARENTERALE</a:t>
            </a:r>
            <a:r>
              <a:rPr lang="it-IT" sz="3600" b="1" dirty="0">
                <a:latin typeface="Modern Love Caps" panose="04070805081001020A01" pitchFamily="82" charset="0"/>
              </a:rPr>
              <a:t> vs</a:t>
            </a:r>
            <a:r>
              <a:rPr lang="it-IT" sz="3600" b="1" dirty="0">
                <a:solidFill>
                  <a:srgbClr val="92D050"/>
                </a:solidFill>
                <a:latin typeface="Modern Love Caps" panose="04070805081001020A01" pitchFamily="82" charset="0"/>
              </a:rPr>
              <a:t> NUTRIZIONE ENTERALE </a:t>
            </a:r>
            <a:endParaRPr lang="it-IT" sz="3600" b="1" dirty="0">
              <a:solidFill>
                <a:srgbClr val="C64435"/>
              </a:solidFill>
              <a:latin typeface="Modern Love Caps" panose="04070805081001020A01" pitchFamily="82" charset="0"/>
            </a:endParaRPr>
          </a:p>
        </p:txBody>
      </p:sp>
    </p:spTree>
    <p:extLst>
      <p:ext uri="{BB962C8B-B14F-4D97-AF65-F5344CB8AC3E}">
        <p14:creationId xmlns:p14="http://schemas.microsoft.com/office/powerpoint/2010/main" val="1508043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1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2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Isosceles Triangle 2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Immagine 12">
            <a:extLst>
              <a:ext uri="{FF2B5EF4-FFF2-40B4-BE49-F238E27FC236}">
                <a16:creationId xmlns:a16="http://schemas.microsoft.com/office/drawing/2014/main" id="{AB08BEAA-6DD1-3720-CD7D-AF542CE2627B}"/>
              </a:ext>
            </a:extLst>
          </p:cNvPr>
          <p:cNvPicPr>
            <a:picLocks noChangeAspect="1"/>
          </p:cNvPicPr>
          <p:nvPr/>
        </p:nvPicPr>
        <p:blipFill rotWithShape="1">
          <a:blip r:embed="rId3">
            <a:clrChange>
              <a:clrFrom>
                <a:srgbClr val="FFFFFF"/>
              </a:clrFrom>
              <a:clrTo>
                <a:srgbClr val="FFFFFF">
                  <a:alpha val="0"/>
                </a:srgbClr>
              </a:clrTo>
            </a:clrChange>
          </a:blip>
          <a:srcRect t="15374"/>
          <a:stretch/>
        </p:blipFill>
        <p:spPr>
          <a:xfrm>
            <a:off x="291548" y="1856317"/>
            <a:ext cx="8265633" cy="4596826"/>
          </a:xfrm>
          <a:prstGeom prst="rect">
            <a:avLst/>
          </a:prstGeom>
        </p:spPr>
      </p:pic>
      <p:pic>
        <p:nvPicPr>
          <p:cNvPr id="15" name="Immagine 14">
            <a:extLst>
              <a:ext uri="{FF2B5EF4-FFF2-40B4-BE49-F238E27FC236}">
                <a16:creationId xmlns:a16="http://schemas.microsoft.com/office/drawing/2014/main" id="{3E72E3E2-C375-DAF6-7658-7E2D3D60533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89075" y="1251504"/>
            <a:ext cx="6242260" cy="561320"/>
          </a:xfrm>
          <a:prstGeom prst="rect">
            <a:avLst/>
          </a:prstGeom>
        </p:spPr>
      </p:pic>
      <p:pic>
        <p:nvPicPr>
          <p:cNvPr id="17" name="Immagine 16">
            <a:extLst>
              <a:ext uri="{FF2B5EF4-FFF2-40B4-BE49-F238E27FC236}">
                <a16:creationId xmlns:a16="http://schemas.microsoft.com/office/drawing/2014/main" id="{81709DBB-4023-4EF8-32D5-FA922D73FEF7}"/>
              </a:ext>
            </a:extLst>
          </p:cNvPr>
          <p:cNvPicPr>
            <a:picLocks noChangeAspect="1"/>
          </p:cNvPicPr>
          <p:nvPr/>
        </p:nvPicPr>
        <p:blipFill>
          <a:blip r:embed="rId5"/>
          <a:stretch>
            <a:fillRect/>
          </a:stretch>
        </p:blipFill>
        <p:spPr>
          <a:xfrm>
            <a:off x="9272083" y="3273097"/>
            <a:ext cx="1721866" cy="2538724"/>
          </a:xfrm>
          <a:prstGeom prst="rect">
            <a:avLst/>
          </a:prstGeom>
        </p:spPr>
      </p:pic>
      <p:sp>
        <p:nvSpPr>
          <p:cNvPr id="18" name="CasellaDiTesto 17">
            <a:extLst>
              <a:ext uri="{FF2B5EF4-FFF2-40B4-BE49-F238E27FC236}">
                <a16:creationId xmlns:a16="http://schemas.microsoft.com/office/drawing/2014/main" id="{7832E13F-ABB2-0A8E-C09E-430461B56D80}"/>
              </a:ext>
            </a:extLst>
          </p:cNvPr>
          <p:cNvSpPr txBox="1"/>
          <p:nvPr/>
        </p:nvSpPr>
        <p:spPr>
          <a:xfrm>
            <a:off x="8568728" y="2146367"/>
            <a:ext cx="3128575" cy="954107"/>
          </a:xfrm>
          <a:prstGeom prst="rect">
            <a:avLst/>
          </a:prstGeom>
          <a:noFill/>
        </p:spPr>
        <p:txBody>
          <a:bodyPr wrap="square" rtlCol="0">
            <a:spAutoFit/>
          </a:bodyPr>
          <a:lstStyle/>
          <a:p>
            <a:pPr algn="ctr"/>
            <a:r>
              <a:rPr lang="it-IT" sz="2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odern Love Caps" panose="04070805081001020A01" pitchFamily="82" charset="0"/>
              </a:rPr>
              <a:t>% complicanze nei diversi interventi</a:t>
            </a:r>
          </a:p>
        </p:txBody>
      </p:sp>
      <p:pic>
        <p:nvPicPr>
          <p:cNvPr id="3" name="Immagine 2">
            <a:extLst>
              <a:ext uri="{FF2B5EF4-FFF2-40B4-BE49-F238E27FC236}">
                <a16:creationId xmlns:a16="http://schemas.microsoft.com/office/drawing/2014/main" id="{4467DAC8-0010-DCC1-94A4-62438FD919F5}"/>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909198" y="235744"/>
            <a:ext cx="2266014" cy="861795"/>
          </a:xfrm>
          <a:prstGeom prst="rect">
            <a:avLst/>
          </a:prstGeom>
        </p:spPr>
      </p:pic>
      <p:pic>
        <p:nvPicPr>
          <p:cNvPr id="2" name="Picture 2" descr="BS bariatric surgery">
            <a:extLst>
              <a:ext uri="{FF2B5EF4-FFF2-40B4-BE49-F238E27FC236}">
                <a16:creationId xmlns:a16="http://schemas.microsoft.com/office/drawing/2014/main" id="{9DD2CFB9-6150-BEAB-0D9A-2E3ABF2687A8}"/>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17653" y="247068"/>
            <a:ext cx="954107" cy="954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580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extLst>
              <a:ext uri="{837473B0-CC2E-450A-ABE3-18F120FF3D39}">
                <a1611:picAttrSrcUrl xmlns:a1611="http://schemas.microsoft.com/office/drawing/2016/11/main" r:id="rId4"/>
              </a:ext>
            </a:extLst>
          </a:blip>
          <a:srcRect/>
          <a:stretch>
            <a:fillRect t="-9000" b="-9000"/>
          </a:stretch>
        </a:blipFill>
        <a:effectLst/>
      </p:bgPr>
    </p:bg>
    <p:spTree>
      <p:nvGrpSpPr>
        <p:cNvPr id="1" name=""/>
        <p:cNvGrpSpPr/>
        <p:nvPr/>
      </p:nvGrpSpPr>
      <p:grpSpPr>
        <a:xfrm>
          <a:off x="0" y="0"/>
          <a:ext cx="0" cy="0"/>
          <a:chOff x="0" y="0"/>
          <a:chExt cx="0" cy="0"/>
        </a:xfrm>
      </p:grpSpPr>
      <p:cxnSp>
        <p:nvCxnSpPr>
          <p:cNvPr id="35" name="Connettore diritto 34">
            <a:extLst>
              <a:ext uri="{FF2B5EF4-FFF2-40B4-BE49-F238E27FC236}">
                <a16:creationId xmlns:a16="http://schemas.microsoft.com/office/drawing/2014/main" id="{8CFB9B91-B185-2EE9-52DB-19CCB40E4F7D}"/>
              </a:ext>
            </a:extLst>
          </p:cNvPr>
          <p:cNvCxnSpPr>
            <a:cxnSpLocks/>
          </p:cNvCxnSpPr>
          <p:nvPr/>
        </p:nvCxnSpPr>
        <p:spPr>
          <a:xfrm>
            <a:off x="6250924" y="1172016"/>
            <a:ext cx="0" cy="4216311"/>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40" name="Diagramma 39">
            <a:extLst>
              <a:ext uri="{FF2B5EF4-FFF2-40B4-BE49-F238E27FC236}">
                <a16:creationId xmlns:a16="http://schemas.microsoft.com/office/drawing/2014/main" id="{824191C6-B6C8-3F3C-63CE-06FAB476F61C}"/>
              </a:ext>
            </a:extLst>
          </p:cNvPr>
          <p:cNvGraphicFramePr/>
          <p:nvPr>
            <p:extLst>
              <p:ext uri="{D42A27DB-BD31-4B8C-83A1-F6EECF244321}">
                <p14:modId xmlns:p14="http://schemas.microsoft.com/office/powerpoint/2010/main" val="103388631"/>
              </p:ext>
            </p:extLst>
          </p:nvPr>
        </p:nvGraphicFramePr>
        <p:xfrm>
          <a:off x="7061062" y="1760928"/>
          <a:ext cx="4604750" cy="333614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Immagine 2">
            <a:extLst>
              <a:ext uri="{FF2B5EF4-FFF2-40B4-BE49-F238E27FC236}">
                <a16:creationId xmlns:a16="http://schemas.microsoft.com/office/drawing/2014/main" id="{119CE1BB-7517-BA29-146E-83DFD8D4AB62}"/>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188007" y="1320844"/>
            <a:ext cx="5481203" cy="4216311"/>
          </a:xfrm>
          <a:prstGeom prst="rect">
            <a:avLst/>
          </a:prstGeom>
        </p:spPr>
      </p:pic>
      <p:sp>
        <p:nvSpPr>
          <p:cNvPr id="5" name="Titolo 1">
            <a:extLst>
              <a:ext uri="{FF2B5EF4-FFF2-40B4-BE49-F238E27FC236}">
                <a16:creationId xmlns:a16="http://schemas.microsoft.com/office/drawing/2014/main" id="{E93640E0-3722-40E5-EFF2-294D4965B0CD}"/>
              </a:ext>
            </a:extLst>
          </p:cNvPr>
          <p:cNvSpPr txBox="1">
            <a:spLocks/>
          </p:cNvSpPr>
          <p:nvPr/>
        </p:nvSpPr>
        <p:spPr>
          <a:xfrm>
            <a:off x="0" y="168588"/>
            <a:ext cx="10515600" cy="7503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600" b="1" dirty="0">
                <a:latin typeface="Modern Love Caps" panose="04070805081001020A01" pitchFamily="82" charset="0"/>
              </a:rPr>
              <a:t>IN PRATICA…</a:t>
            </a:r>
          </a:p>
        </p:txBody>
      </p:sp>
    </p:spTree>
    <p:extLst>
      <p:ext uri="{BB962C8B-B14F-4D97-AF65-F5344CB8AC3E}">
        <p14:creationId xmlns:p14="http://schemas.microsoft.com/office/powerpoint/2010/main" val="2674022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3">
            <a:extLst>
              <a:ext uri="{FF2B5EF4-FFF2-40B4-BE49-F238E27FC236}">
                <a16:creationId xmlns:a16="http://schemas.microsoft.com/office/drawing/2014/main" id="{DA21A4AC-5300-4176-B2FB-67830A3807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olo 1">
            <a:extLst>
              <a:ext uri="{FF2B5EF4-FFF2-40B4-BE49-F238E27FC236}">
                <a16:creationId xmlns:a16="http://schemas.microsoft.com/office/drawing/2014/main" id="{11B06F5E-BB77-677E-77EA-1C744E3431DD}"/>
              </a:ext>
            </a:extLst>
          </p:cNvPr>
          <p:cNvSpPr txBox="1">
            <a:spLocks/>
          </p:cNvSpPr>
          <p:nvPr/>
        </p:nvSpPr>
        <p:spPr>
          <a:xfrm>
            <a:off x="640080" y="304800"/>
            <a:ext cx="10908792" cy="144233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6600" b="1" kern="1200" dirty="0">
                <a:solidFill>
                  <a:schemeClr val="accent2"/>
                </a:solidFill>
                <a:latin typeface="Modern Love Caps" panose="04070805081001020A01" pitchFamily="82" charset="0"/>
              </a:rPr>
              <a:t>LA NOSTRA EQUIPE</a:t>
            </a:r>
          </a:p>
        </p:txBody>
      </p:sp>
      <p:sp>
        <p:nvSpPr>
          <p:cNvPr id="49" name="sketch line">
            <a:extLst>
              <a:ext uri="{FF2B5EF4-FFF2-40B4-BE49-F238E27FC236}">
                <a16:creationId xmlns:a16="http://schemas.microsoft.com/office/drawing/2014/main" id="{5A09F8C8-3B6F-414C-866C-80565B6107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Immagine 10" descr="Immagine che contiene vestiti, persona, calzature, uomo&#10;&#10;Descrizione generata automaticamente">
            <a:extLst>
              <a:ext uri="{FF2B5EF4-FFF2-40B4-BE49-F238E27FC236}">
                <a16:creationId xmlns:a16="http://schemas.microsoft.com/office/drawing/2014/main" id="{9C6B9FF0-F774-489A-553E-A69B6B5A2C83}"/>
              </a:ext>
            </a:extLst>
          </p:cNvPr>
          <p:cNvPicPr>
            <a:picLocks noChangeAspect="1"/>
          </p:cNvPicPr>
          <p:nvPr/>
        </p:nvPicPr>
        <p:blipFill rotWithShape="1">
          <a:blip r:embed="rId3"/>
          <a:srcRect b="6772"/>
          <a:stretch/>
        </p:blipFill>
        <p:spPr>
          <a:xfrm>
            <a:off x="20" y="2665139"/>
            <a:ext cx="6181981" cy="4192863"/>
          </a:xfrm>
          <a:custGeom>
            <a:avLst/>
            <a:gdLst/>
            <a:ahLst/>
            <a:cxnLst/>
            <a:rect l="l" t="t" r="r" b="b"/>
            <a:pathLst>
              <a:path w="6005375" h="4192863">
                <a:moveTo>
                  <a:pt x="5424937" y="874"/>
                </a:moveTo>
                <a:cubicBezTo>
                  <a:pt x="5470440" y="-1251"/>
                  <a:pt x="5516123" y="499"/>
                  <a:pt x="5561495" y="6147"/>
                </a:cubicBezTo>
                <a:cubicBezTo>
                  <a:pt x="5636334" y="13389"/>
                  <a:pt x="5711424" y="18471"/>
                  <a:pt x="5786261" y="26095"/>
                </a:cubicBezTo>
                <a:cubicBezTo>
                  <a:pt x="5819550" y="29525"/>
                  <a:pt x="5853222" y="16820"/>
                  <a:pt x="5886002" y="28509"/>
                </a:cubicBezTo>
                <a:cubicBezTo>
                  <a:pt x="5922214" y="41469"/>
                  <a:pt x="5958870" y="47282"/>
                  <a:pt x="5995622" y="48044"/>
                </a:cubicBezTo>
                <a:lnTo>
                  <a:pt x="5998366" y="47926"/>
                </a:lnTo>
                <a:lnTo>
                  <a:pt x="5995171" y="398504"/>
                </a:lnTo>
                <a:cubicBezTo>
                  <a:pt x="5993433" y="528663"/>
                  <a:pt x="5993035" y="658806"/>
                  <a:pt x="5999656" y="788917"/>
                </a:cubicBezTo>
                <a:cubicBezTo>
                  <a:pt x="6009855" y="990282"/>
                  <a:pt x="6003364" y="1191519"/>
                  <a:pt x="5999656" y="1392757"/>
                </a:cubicBezTo>
                <a:cubicBezTo>
                  <a:pt x="5992506" y="1778706"/>
                  <a:pt x="6003364" y="2164146"/>
                  <a:pt x="5998730" y="2549586"/>
                </a:cubicBezTo>
                <a:cubicBezTo>
                  <a:pt x="5996744" y="2720440"/>
                  <a:pt x="5998994" y="2891040"/>
                  <a:pt x="6003364" y="3061895"/>
                </a:cubicBezTo>
                <a:cubicBezTo>
                  <a:pt x="6009720" y="3305846"/>
                  <a:pt x="5999922" y="3549924"/>
                  <a:pt x="5989196" y="3793749"/>
                </a:cubicBezTo>
                <a:cubicBezTo>
                  <a:pt x="5985594" y="3860794"/>
                  <a:pt x="5984646" y="3927918"/>
                  <a:pt x="5986348" y="3994981"/>
                </a:cubicBezTo>
                <a:lnTo>
                  <a:pt x="5999199" y="4192863"/>
                </a:lnTo>
                <a:lnTo>
                  <a:pt x="0" y="4192863"/>
                </a:lnTo>
                <a:lnTo>
                  <a:pt x="0" y="26225"/>
                </a:lnTo>
                <a:lnTo>
                  <a:pt x="10965" y="23935"/>
                </a:lnTo>
                <a:cubicBezTo>
                  <a:pt x="27502" y="19081"/>
                  <a:pt x="44569" y="16260"/>
                  <a:pt x="61788" y="15549"/>
                </a:cubicBezTo>
                <a:cubicBezTo>
                  <a:pt x="194437" y="-1096"/>
                  <a:pt x="327213" y="3351"/>
                  <a:pt x="460497" y="8815"/>
                </a:cubicBezTo>
                <a:cubicBezTo>
                  <a:pt x="692632" y="18217"/>
                  <a:pt x="925021" y="29144"/>
                  <a:pt x="1157537" y="25841"/>
                </a:cubicBezTo>
                <a:cubicBezTo>
                  <a:pt x="1393484" y="22410"/>
                  <a:pt x="1628922" y="29653"/>
                  <a:pt x="1864615" y="39182"/>
                </a:cubicBezTo>
                <a:cubicBezTo>
                  <a:pt x="1967913" y="43121"/>
                  <a:pt x="2071847" y="47059"/>
                  <a:pt x="2173493" y="17709"/>
                </a:cubicBezTo>
                <a:cubicBezTo>
                  <a:pt x="2196465" y="12334"/>
                  <a:pt x="2220416" y="12855"/>
                  <a:pt x="2243121" y="19234"/>
                </a:cubicBezTo>
                <a:cubicBezTo>
                  <a:pt x="2357219" y="45789"/>
                  <a:pt x="2471952" y="53666"/>
                  <a:pt x="2587321" y="27492"/>
                </a:cubicBezTo>
                <a:cubicBezTo>
                  <a:pt x="2719944" y="-1223"/>
                  <a:pt x="2856455" y="-7360"/>
                  <a:pt x="2991111" y="9323"/>
                </a:cubicBezTo>
                <a:cubicBezTo>
                  <a:pt x="3114231" y="23045"/>
                  <a:pt x="3237985" y="37911"/>
                  <a:pt x="3361358" y="26857"/>
                </a:cubicBezTo>
                <a:cubicBezTo>
                  <a:pt x="3556266" y="9323"/>
                  <a:pt x="3750918" y="24570"/>
                  <a:pt x="3945825" y="29271"/>
                </a:cubicBezTo>
                <a:cubicBezTo>
                  <a:pt x="4010625" y="30796"/>
                  <a:pt x="4075806" y="44137"/>
                  <a:pt x="4140224" y="32193"/>
                </a:cubicBezTo>
                <a:cubicBezTo>
                  <a:pt x="4241744" y="13389"/>
                  <a:pt x="4342120" y="20631"/>
                  <a:pt x="4443766" y="31177"/>
                </a:cubicBezTo>
                <a:cubicBezTo>
                  <a:pt x="4638419" y="51507"/>
                  <a:pt x="4832945" y="61290"/>
                  <a:pt x="5026708" y="23172"/>
                </a:cubicBezTo>
                <a:cubicBezTo>
                  <a:pt x="5086807" y="11229"/>
                  <a:pt x="5146524" y="4368"/>
                  <a:pt x="5207640" y="20377"/>
                </a:cubicBezTo>
                <a:cubicBezTo>
                  <a:pt x="5234626" y="26539"/>
                  <a:pt x="5262719" y="26019"/>
                  <a:pt x="5289465" y="18853"/>
                </a:cubicBezTo>
                <a:cubicBezTo>
                  <a:pt x="5334113" y="9000"/>
                  <a:pt x="5379435" y="2999"/>
                  <a:pt x="5424937" y="874"/>
                </a:cubicBezTo>
                <a:close/>
              </a:path>
            </a:pathLst>
          </a:custGeom>
        </p:spPr>
      </p:pic>
      <p:pic>
        <p:nvPicPr>
          <p:cNvPr id="13" name="Immagine 12" descr="Immagine che contiene Viso umano, persona, vestiti, sorriso&#10;&#10;Descrizione generata automaticamente">
            <a:extLst>
              <a:ext uri="{FF2B5EF4-FFF2-40B4-BE49-F238E27FC236}">
                <a16:creationId xmlns:a16="http://schemas.microsoft.com/office/drawing/2014/main" id="{4DF6D2E2-7100-8A10-D9BB-99628E8ADA08}"/>
              </a:ext>
            </a:extLst>
          </p:cNvPr>
          <p:cNvPicPr>
            <a:picLocks noChangeAspect="1"/>
          </p:cNvPicPr>
          <p:nvPr/>
        </p:nvPicPr>
        <p:blipFill rotWithShape="1">
          <a:blip r:embed="rId4"/>
          <a:srcRect t="8966"/>
          <a:stretch/>
        </p:blipFill>
        <p:spPr>
          <a:xfrm>
            <a:off x="6096001" y="2654313"/>
            <a:ext cx="6096002" cy="4203687"/>
          </a:xfrm>
          <a:custGeom>
            <a:avLst/>
            <a:gdLst/>
            <a:ahLst/>
            <a:cxnLst/>
            <a:rect l="l" t="t" r="r" b="b"/>
            <a:pathLst>
              <a:path w="6006951" h="4203687">
                <a:moveTo>
                  <a:pt x="1041516" y="879"/>
                </a:moveTo>
                <a:cubicBezTo>
                  <a:pt x="1141687" y="5084"/>
                  <a:pt x="1240768" y="23261"/>
                  <a:pt x="1340635" y="31075"/>
                </a:cubicBezTo>
                <a:cubicBezTo>
                  <a:pt x="1435675" y="38571"/>
                  <a:pt x="1530714" y="49499"/>
                  <a:pt x="1626262" y="34506"/>
                </a:cubicBezTo>
                <a:cubicBezTo>
                  <a:pt x="1719980" y="21762"/>
                  <a:pt x="1814765" y="18776"/>
                  <a:pt x="1909093" y="25612"/>
                </a:cubicBezTo>
                <a:cubicBezTo>
                  <a:pt x="2013408" y="30821"/>
                  <a:pt x="2117468" y="48101"/>
                  <a:pt x="2222418" y="33616"/>
                </a:cubicBezTo>
                <a:cubicBezTo>
                  <a:pt x="2235644" y="32269"/>
                  <a:pt x="2248998" y="34010"/>
                  <a:pt x="2261425" y="38699"/>
                </a:cubicBezTo>
                <a:cubicBezTo>
                  <a:pt x="2302223" y="52255"/>
                  <a:pt x="2346173" y="53094"/>
                  <a:pt x="2387466" y="41113"/>
                </a:cubicBezTo>
                <a:cubicBezTo>
                  <a:pt x="2439687" y="27213"/>
                  <a:pt x="2494525" y="26297"/>
                  <a:pt x="2547178" y="38445"/>
                </a:cubicBezTo>
                <a:cubicBezTo>
                  <a:pt x="2625446" y="55470"/>
                  <a:pt x="2703968" y="72242"/>
                  <a:pt x="2785412" y="58266"/>
                </a:cubicBezTo>
                <a:cubicBezTo>
                  <a:pt x="2832805" y="50261"/>
                  <a:pt x="2876767" y="30821"/>
                  <a:pt x="2923524" y="21673"/>
                </a:cubicBezTo>
                <a:cubicBezTo>
                  <a:pt x="3058205" y="-4628"/>
                  <a:pt x="3194158" y="3249"/>
                  <a:pt x="3330110" y="12143"/>
                </a:cubicBezTo>
                <a:cubicBezTo>
                  <a:pt x="3462886" y="20910"/>
                  <a:pt x="3595026" y="38952"/>
                  <a:pt x="3728564" y="36284"/>
                </a:cubicBezTo>
                <a:cubicBezTo>
                  <a:pt x="3756999" y="36500"/>
                  <a:pt x="3785372" y="38876"/>
                  <a:pt x="3813438" y="43400"/>
                </a:cubicBezTo>
                <a:cubicBezTo>
                  <a:pt x="3917626" y="57122"/>
                  <a:pt x="4022322" y="70082"/>
                  <a:pt x="4125366" y="42383"/>
                </a:cubicBezTo>
                <a:cubicBezTo>
                  <a:pt x="4217750" y="17340"/>
                  <a:pt x="4314149" y="10695"/>
                  <a:pt x="4409087" y="22816"/>
                </a:cubicBezTo>
                <a:cubicBezTo>
                  <a:pt x="4534099" y="39194"/>
                  <a:pt x="4660458" y="42777"/>
                  <a:pt x="4786195" y="33489"/>
                </a:cubicBezTo>
                <a:cubicBezTo>
                  <a:pt x="4825659" y="29563"/>
                  <a:pt x="4865339" y="28153"/>
                  <a:pt x="4904994" y="29296"/>
                </a:cubicBezTo>
                <a:cubicBezTo>
                  <a:pt x="5194178" y="42510"/>
                  <a:pt x="5484252" y="25103"/>
                  <a:pt x="5772928" y="55851"/>
                </a:cubicBezTo>
                <a:cubicBezTo>
                  <a:pt x="5818560" y="61232"/>
                  <a:pt x="5864504" y="61626"/>
                  <a:pt x="5909961" y="57111"/>
                </a:cubicBezTo>
                <a:lnTo>
                  <a:pt x="6006951" y="36719"/>
                </a:lnTo>
                <a:lnTo>
                  <a:pt x="6006951" y="4203687"/>
                </a:lnTo>
                <a:lnTo>
                  <a:pt x="11720" y="4203687"/>
                </a:lnTo>
                <a:lnTo>
                  <a:pt x="11786" y="4203489"/>
                </a:lnTo>
                <a:cubicBezTo>
                  <a:pt x="27809" y="3962716"/>
                  <a:pt x="39197" y="3721434"/>
                  <a:pt x="15626" y="3481297"/>
                </a:cubicBezTo>
                <a:cubicBezTo>
                  <a:pt x="-847" y="3334800"/>
                  <a:pt x="-4304" y="3187234"/>
                  <a:pt x="5296" y="3040178"/>
                </a:cubicBezTo>
                <a:cubicBezTo>
                  <a:pt x="11786" y="2956021"/>
                  <a:pt x="18539" y="2871864"/>
                  <a:pt x="22776" y="2787582"/>
                </a:cubicBezTo>
                <a:cubicBezTo>
                  <a:pt x="28180" y="2667690"/>
                  <a:pt x="25173" y="2547584"/>
                  <a:pt x="13771" y="2428074"/>
                </a:cubicBezTo>
                <a:cubicBezTo>
                  <a:pt x="4237" y="2336939"/>
                  <a:pt x="3177" y="2245180"/>
                  <a:pt x="10593" y="2153867"/>
                </a:cubicBezTo>
                <a:cubicBezTo>
                  <a:pt x="25690" y="1998396"/>
                  <a:pt x="9931" y="1842923"/>
                  <a:pt x="5032" y="1687576"/>
                </a:cubicBezTo>
                <a:cubicBezTo>
                  <a:pt x="-3577" y="1401802"/>
                  <a:pt x="20393" y="1116155"/>
                  <a:pt x="9666" y="830380"/>
                </a:cubicBezTo>
                <a:cubicBezTo>
                  <a:pt x="3841" y="689018"/>
                  <a:pt x="16420" y="547783"/>
                  <a:pt x="9666" y="406421"/>
                </a:cubicBezTo>
                <a:cubicBezTo>
                  <a:pt x="4105" y="305866"/>
                  <a:pt x="397" y="205310"/>
                  <a:pt x="4105" y="104628"/>
                </a:cubicBezTo>
                <a:lnTo>
                  <a:pt x="8821" y="33297"/>
                </a:lnTo>
                <a:lnTo>
                  <a:pt x="35743" y="28771"/>
                </a:lnTo>
                <a:cubicBezTo>
                  <a:pt x="151314" y="14091"/>
                  <a:pt x="268377" y="13376"/>
                  <a:pt x="384397" y="26755"/>
                </a:cubicBezTo>
                <a:cubicBezTo>
                  <a:pt x="448561" y="35141"/>
                  <a:pt x="512980" y="47847"/>
                  <a:pt x="578287" y="35141"/>
                </a:cubicBezTo>
                <a:cubicBezTo>
                  <a:pt x="584437" y="34048"/>
                  <a:pt x="590625" y="36818"/>
                  <a:pt x="593916" y="42129"/>
                </a:cubicBezTo>
                <a:cubicBezTo>
                  <a:pt x="626188" y="81517"/>
                  <a:pt x="668117" y="80246"/>
                  <a:pt x="710936" y="67541"/>
                </a:cubicBezTo>
                <a:cubicBezTo>
                  <a:pt x="739041" y="58837"/>
                  <a:pt x="766587" y="48406"/>
                  <a:pt x="793396" y="36284"/>
                </a:cubicBezTo>
                <a:cubicBezTo>
                  <a:pt x="840332" y="16819"/>
                  <a:pt x="890189" y="5308"/>
                  <a:pt x="940911" y="2233"/>
                </a:cubicBezTo>
                <a:cubicBezTo>
                  <a:pt x="974613" y="-372"/>
                  <a:pt x="1008125" y="-522"/>
                  <a:pt x="1041516" y="879"/>
                </a:cubicBezTo>
                <a:close/>
              </a:path>
            </a:pathLst>
          </a:custGeom>
        </p:spPr>
      </p:pic>
      <p:pic>
        <p:nvPicPr>
          <p:cNvPr id="1026" name="Picture 2" descr="BS bariatric surgery">
            <a:extLst>
              <a:ext uri="{FF2B5EF4-FFF2-40B4-BE49-F238E27FC236}">
                <a16:creationId xmlns:a16="http://schemas.microsoft.com/office/drawing/2014/main" id="{CDC60098-0760-3F87-2DB4-4DAFFE1120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115" y="201256"/>
            <a:ext cx="1456421" cy="1456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144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96F88">
            <a:alpha val="36000"/>
          </a:srgbClr>
        </a:solidFill>
        <a:effectLst/>
      </p:bgPr>
    </p:bg>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6E84670D-5C8F-B8D1-ACD9-E1E5A9241E68}"/>
              </a:ext>
            </a:extLst>
          </p:cNvPr>
          <p:cNvSpPr txBox="1">
            <a:spLocks/>
          </p:cNvSpPr>
          <p:nvPr/>
        </p:nvSpPr>
        <p:spPr>
          <a:xfrm>
            <a:off x="6096000" y="365933"/>
            <a:ext cx="4930588" cy="364871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spc="-50" baseline="0">
                <a:solidFill>
                  <a:srgbClr val="122442"/>
                </a:solidFill>
                <a:latin typeface="+mn-lt"/>
                <a:ea typeface="+mj-ea"/>
                <a:cs typeface="+mj-cs"/>
              </a:defRPr>
            </a:lvl1pPr>
          </a:lstStyle>
          <a:p>
            <a:pPr algn="ctr"/>
            <a:r>
              <a:rPr lang="it-IT" dirty="0">
                <a:solidFill>
                  <a:schemeClr val="tx1">
                    <a:lumMod val="85000"/>
                    <a:lumOff val="15000"/>
                  </a:schemeClr>
                </a:solidFill>
                <a:latin typeface="Modern Love Caps" panose="04070805081001020A01" pitchFamily="82" charset="0"/>
              </a:rPr>
              <a:t>GRAZIE PER L’ATTENZIONE</a:t>
            </a:r>
          </a:p>
        </p:txBody>
      </p:sp>
    </p:spTree>
    <p:extLst>
      <p:ext uri="{BB962C8B-B14F-4D97-AF65-F5344CB8AC3E}">
        <p14:creationId xmlns:p14="http://schemas.microsoft.com/office/powerpoint/2010/main" val="1745545523"/>
      </p:ext>
    </p:extLst>
  </p:cSld>
  <p:clrMapOvr>
    <a:masterClrMapping/>
  </p:clrMapOvr>
</p:sld>
</file>

<file path=ppt/theme/theme1.xml><?xml version="1.0" encoding="utf-8"?>
<a:theme xmlns:a="http://schemas.openxmlformats.org/drawingml/2006/main" name="Tema di Office">
  <a:themeElements>
    <a:clrScheme name="Blu verde">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29756</TotalTime>
  <Words>1612</Words>
  <Application>Microsoft Macintosh PowerPoint</Application>
  <PresentationFormat>Widescreen</PresentationFormat>
  <Paragraphs>94</Paragraphs>
  <Slides>9</Slides>
  <Notes>8</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9</vt:i4>
      </vt:variant>
    </vt:vector>
  </HeadingPairs>
  <TitlesOfParts>
    <vt:vector size="16" baseType="lpstr">
      <vt:lpstr>Aptos</vt:lpstr>
      <vt:lpstr>Aptos Display</vt:lpstr>
      <vt:lpstr>Arial</vt:lpstr>
      <vt:lpstr>Calibri</vt:lpstr>
      <vt:lpstr>Modern Love Caps</vt:lpstr>
      <vt:lpstr>Roboto</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titolo</dc:title>
  <dc:creator>GIORGIA</dc:creator>
  <cp:lastModifiedBy>Giulia Pancotti</cp:lastModifiedBy>
  <cp:revision>28</cp:revision>
  <dcterms:created xsi:type="dcterms:W3CDTF">2024-03-26T16:33:45Z</dcterms:created>
  <dcterms:modified xsi:type="dcterms:W3CDTF">2024-05-10T19:17:57Z</dcterms:modified>
</cp:coreProperties>
</file>